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7" r:id="rId2"/>
    <p:sldId id="310" r:id="rId3"/>
    <p:sldId id="289" r:id="rId4"/>
    <p:sldId id="290" r:id="rId5"/>
    <p:sldId id="291" r:id="rId6"/>
    <p:sldId id="292" r:id="rId7"/>
    <p:sldId id="294" r:id="rId8"/>
    <p:sldId id="296" r:id="rId9"/>
    <p:sldId id="298" r:id="rId10"/>
    <p:sldId id="301" r:id="rId11"/>
    <p:sldId id="300" r:id="rId12"/>
    <p:sldId id="297" r:id="rId13"/>
    <p:sldId id="258" r:id="rId14"/>
    <p:sldId id="308" r:id="rId15"/>
    <p:sldId id="303" r:id="rId16"/>
    <p:sldId id="304" r:id="rId17"/>
    <p:sldId id="299" r:id="rId18"/>
    <p:sldId id="305" r:id="rId19"/>
    <p:sldId id="309" r:id="rId20"/>
    <p:sldId id="282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0000"/>
    <a:srgbClr val="BFDFBF"/>
    <a:srgbClr val="BF00BF"/>
    <a:srgbClr val="FFFFFF"/>
    <a:srgbClr val="000000"/>
    <a:srgbClr val="101010"/>
    <a:srgbClr val="6EBE6E"/>
    <a:srgbClr val="FF7F0E"/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77005" autoAdjust="0"/>
  </p:normalViewPr>
  <p:slideViewPr>
    <p:cSldViewPr snapToGrid="0">
      <p:cViewPr varScale="1">
        <p:scale>
          <a:sx n="93" d="100"/>
          <a:sy n="93" d="100"/>
        </p:scale>
        <p:origin x="158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C23BB7E-CA5F-45ED-9AA3-CDF0964A7B3B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E342859-2F0A-4FB3-BFAA-38ED95829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47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各位答辩老师下午好，我叫李可明，导师是唐博教授。我的毕业设计题目是</a:t>
            </a:r>
            <a:r>
              <a:rPr lang="en-US" altLang="zh-CN" dirty="0"/>
              <a:t>Cover ratio maximization</a:t>
            </a:r>
            <a:r>
              <a:rPr lang="zh-CN" altLang="en-US" dirty="0"/>
              <a:t>， 覆盖率最大化问题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E7039FE-1862-4FF7-9D8F-EBB354F16283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90752">
                <a:defRPr/>
              </a:pPr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4168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这里具体讲一下我们的试验设置</a:t>
            </a:r>
            <a:endParaRPr lang="en-US" altLang="zh-CN" dirty="0"/>
          </a:p>
          <a:p>
            <a:r>
              <a:rPr lang="zh-CN" altLang="en-US" dirty="0"/>
              <a:t>产品数据集</a:t>
            </a:r>
            <a:r>
              <a:rPr lang="en-US" altLang="zh-CN" dirty="0"/>
              <a:t>HOTEL, 4</a:t>
            </a:r>
            <a:r>
              <a:rPr lang="zh-CN" altLang="en-US" dirty="0"/>
              <a:t>维， </a:t>
            </a:r>
            <a:r>
              <a:rPr lang="en-US" altLang="zh-CN" dirty="0"/>
              <a:t>18</a:t>
            </a:r>
            <a:r>
              <a:rPr lang="zh-CN" altLang="en-US" dirty="0"/>
              <a:t>万数据量</a:t>
            </a:r>
            <a:endParaRPr lang="en-US" altLang="zh-CN" dirty="0"/>
          </a:p>
          <a:p>
            <a:r>
              <a:rPr lang="zh-CN" altLang="en-US" dirty="0"/>
              <a:t>用户数据集权重向量都是模拟生成均匀分布</a:t>
            </a:r>
            <a:endParaRPr lang="en-US" altLang="zh-CN" dirty="0"/>
          </a:p>
          <a:p>
            <a:r>
              <a:rPr lang="zh-CN" altLang="en-US" dirty="0"/>
              <a:t>代码都是</a:t>
            </a:r>
            <a:r>
              <a:rPr lang="en-US" altLang="zh-CN" dirty="0" err="1"/>
              <a:t>c++</a:t>
            </a:r>
            <a:r>
              <a:rPr lang="zh-CN" altLang="en-US" dirty="0"/>
              <a:t>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71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这里展示我们只考虑</a:t>
            </a:r>
            <a:r>
              <a:rPr lang="en-US" altLang="zh-CN" dirty="0"/>
              <a:t>C(p)=B</a:t>
            </a:r>
            <a:r>
              <a:rPr lang="zh-CN" altLang="en-US" dirty="0"/>
              <a:t>的时候</a:t>
            </a:r>
            <a:endParaRPr lang="en-US" altLang="zh-CN" dirty="0"/>
          </a:p>
          <a:p>
            <a:r>
              <a:rPr lang="zh-CN" altLang="en-US" dirty="0"/>
              <a:t>我们最终生成的树的节点数跟运行时间</a:t>
            </a:r>
            <a:endParaRPr lang="en-US" altLang="zh-CN" dirty="0"/>
          </a:p>
          <a:p>
            <a:r>
              <a:rPr lang="zh-CN" altLang="en-US" dirty="0"/>
              <a:t>比如用户数据量在</a:t>
            </a:r>
            <a:r>
              <a:rPr lang="en-US" altLang="zh-CN" dirty="0"/>
              <a:t>5000</a:t>
            </a:r>
            <a:r>
              <a:rPr lang="zh-CN" altLang="en-US" dirty="0"/>
              <a:t>的时候， </a:t>
            </a:r>
            <a:endParaRPr lang="en-US" altLang="zh-CN" dirty="0"/>
          </a:p>
          <a:p>
            <a:r>
              <a:rPr lang="zh-CN" altLang="en-US" dirty="0"/>
              <a:t>我们时间上优化了</a:t>
            </a:r>
            <a:r>
              <a:rPr lang="en-US" altLang="zh-CN" dirty="0"/>
              <a:t>100</a:t>
            </a:r>
            <a:r>
              <a:rPr lang="zh-CN" altLang="en-US" dirty="0"/>
              <a:t>到</a:t>
            </a:r>
            <a:r>
              <a:rPr lang="en-US" altLang="zh-CN" dirty="0"/>
              <a:t>1000</a:t>
            </a:r>
            <a:r>
              <a:rPr lang="zh-CN" altLang="en-US" dirty="0"/>
              <a:t>倍之间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96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我们还利用要求解的产品的</a:t>
            </a:r>
            <a:r>
              <a:rPr lang="en-US" altLang="zh-CN" dirty="0"/>
              <a:t>upper bound, lower bound</a:t>
            </a:r>
          </a:p>
          <a:p>
            <a:r>
              <a:rPr lang="zh-CN" altLang="en-US" dirty="0"/>
              <a:t>来找用户</a:t>
            </a:r>
            <a:r>
              <a:rPr lang="en-US" altLang="zh-CN" dirty="0" err="1"/>
              <a:t>halfspace</a:t>
            </a:r>
            <a:r>
              <a:rPr lang="zh-CN" altLang="en-US" dirty="0"/>
              <a:t>的</a:t>
            </a:r>
            <a:r>
              <a:rPr lang="en-US" altLang="zh-CN" dirty="0"/>
              <a:t>upper bound, lower bound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 err="1"/>
              <a:t>halfspace</a:t>
            </a:r>
            <a:r>
              <a:rPr lang="en-US" altLang="zh-CN" dirty="0"/>
              <a:t> </a:t>
            </a:r>
            <a:r>
              <a:rPr lang="zh-CN" altLang="en-US" dirty="0"/>
              <a:t>的上界跟下界</a:t>
            </a:r>
            <a:endParaRPr lang="en-US" altLang="zh-CN" dirty="0"/>
          </a:p>
          <a:p>
            <a:r>
              <a:rPr lang="zh-CN" altLang="en-US" dirty="0"/>
              <a:t>我们提出</a:t>
            </a:r>
            <a:r>
              <a:rPr lang="en-US" altLang="zh-CN" dirty="0"/>
              <a:t>lemma 3 </a:t>
            </a:r>
            <a:r>
              <a:rPr lang="zh-CN" altLang="en-US" dirty="0"/>
              <a:t>在树里面剪掉那些不可能成为最优解的节点</a:t>
            </a:r>
            <a:endParaRPr lang="en-US" altLang="zh-CN" dirty="0"/>
          </a:p>
          <a:p>
            <a:r>
              <a:rPr lang="zh-CN" altLang="en-US" dirty="0"/>
              <a:t>提出</a:t>
            </a:r>
            <a:r>
              <a:rPr lang="en-US" altLang="zh-CN" dirty="0"/>
              <a:t>lemma 4</a:t>
            </a:r>
            <a:r>
              <a:rPr lang="zh-CN" altLang="en-US" dirty="0"/>
              <a:t>按照</a:t>
            </a:r>
            <a:r>
              <a:rPr lang="en-US" altLang="zh-CN" dirty="0"/>
              <a:t>lower bound</a:t>
            </a:r>
            <a:r>
              <a:rPr lang="zh-CN" altLang="en-US" dirty="0"/>
              <a:t>的顺序插入</a:t>
            </a:r>
            <a:r>
              <a:rPr lang="en-US" altLang="zh-CN" dirty="0" err="1"/>
              <a:t>halfsapce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6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我们的用户</a:t>
            </a:r>
            <a:r>
              <a:rPr lang="en-US" altLang="zh-CN" dirty="0" err="1"/>
              <a:t>halfspace</a:t>
            </a:r>
            <a:r>
              <a:rPr lang="zh-CN" altLang="en-US" dirty="0"/>
              <a:t>的上界跟下界是通过</a:t>
            </a:r>
            <a:endParaRPr lang="en-US" altLang="zh-CN" dirty="0"/>
          </a:p>
          <a:p>
            <a:r>
              <a:rPr lang="en-US" altLang="zh-CN" dirty="0" err="1"/>
              <a:t>Halfspace</a:t>
            </a:r>
            <a:r>
              <a:rPr lang="zh-CN" altLang="en-US" dirty="0"/>
              <a:t>之间的五种关系求出来的</a:t>
            </a:r>
            <a:endParaRPr lang="en-US" altLang="zh-CN" dirty="0"/>
          </a:p>
          <a:p>
            <a:r>
              <a:rPr lang="zh-CN" altLang="en-US" dirty="0"/>
              <a:t>分别是</a:t>
            </a:r>
            <a:r>
              <a:rPr lang="en-US" altLang="zh-CN" dirty="0" err="1"/>
              <a:t>attrative</a:t>
            </a:r>
            <a:r>
              <a:rPr lang="zh-CN" altLang="en-US" dirty="0"/>
              <a:t>相吸， </a:t>
            </a:r>
            <a:r>
              <a:rPr lang="en-US" altLang="zh-CN" dirty="0"/>
              <a:t>dominated</a:t>
            </a:r>
            <a:r>
              <a:rPr lang="zh-CN" altLang="en-US" dirty="0"/>
              <a:t>被支配， </a:t>
            </a:r>
            <a:r>
              <a:rPr lang="en-US" altLang="zh-CN" dirty="0"/>
              <a:t>intersect</a:t>
            </a:r>
            <a:r>
              <a:rPr lang="zh-CN" altLang="en-US" dirty="0"/>
              <a:t>相交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52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dominate</a:t>
            </a:r>
            <a:r>
              <a:rPr lang="zh-CN" altLang="en-US" dirty="0"/>
              <a:t>支配， </a:t>
            </a:r>
            <a:r>
              <a:rPr lang="en-US" altLang="zh-CN" dirty="0"/>
              <a:t>mutual</a:t>
            </a:r>
            <a:r>
              <a:rPr lang="zh-CN" altLang="en-US" dirty="0"/>
              <a:t>互斥来找上下界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02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这里我们的实验展示</a:t>
            </a:r>
            <a:r>
              <a:rPr lang="en-US" altLang="zh-CN" dirty="0"/>
              <a:t>lemma3 </a:t>
            </a:r>
            <a:r>
              <a:rPr lang="zh-CN" altLang="en-US" dirty="0"/>
              <a:t>在树里面剪枝的效果</a:t>
            </a:r>
            <a:endParaRPr lang="en-US" altLang="zh-CN" dirty="0"/>
          </a:p>
          <a:p>
            <a:r>
              <a:rPr lang="zh-CN" altLang="en-US" dirty="0"/>
              <a:t>时间运行上提高了数倍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9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这里我们的实验展示</a:t>
            </a:r>
            <a:r>
              <a:rPr lang="en-US" altLang="zh-CN" dirty="0"/>
              <a:t>lemma4 </a:t>
            </a:r>
            <a:r>
              <a:rPr lang="zh-CN" altLang="en-US" dirty="0"/>
              <a:t>更换</a:t>
            </a:r>
            <a:r>
              <a:rPr lang="en-US" altLang="zh-CN" dirty="0" err="1"/>
              <a:t>halfspace</a:t>
            </a:r>
            <a:r>
              <a:rPr lang="zh-CN" altLang="en-US" dirty="0"/>
              <a:t>插入顺序的效果</a:t>
            </a:r>
            <a:endParaRPr lang="en-US" altLang="zh-CN" dirty="0"/>
          </a:p>
          <a:p>
            <a:r>
              <a:rPr lang="zh-CN" altLang="en-US" dirty="0"/>
              <a:t>时间运行上提高了数倍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870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Lemma 5</a:t>
            </a:r>
            <a:r>
              <a:rPr lang="zh-CN" altLang="en-US" dirty="0"/>
              <a:t>说的是有些用户根本就不可能被最优解覆盖</a:t>
            </a:r>
            <a:endParaRPr lang="en-US" altLang="zh-CN" dirty="0"/>
          </a:p>
          <a:p>
            <a:r>
              <a:rPr lang="zh-CN" altLang="en-US" dirty="0"/>
              <a:t>在预处理阶段我们就可以把他们对应的用户给去掉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14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这里这个实验展示去掉那些不可能被最优解覆盖的</a:t>
            </a:r>
            <a:r>
              <a:rPr lang="en-US" altLang="zh-CN" dirty="0" err="1"/>
              <a:t>halfspace</a:t>
            </a:r>
            <a:r>
              <a:rPr lang="zh-CN" altLang="en-US" dirty="0"/>
              <a:t>后剩下的用户数</a:t>
            </a:r>
            <a:endParaRPr lang="en-US" altLang="zh-CN" dirty="0"/>
          </a:p>
          <a:p>
            <a:r>
              <a:rPr lang="zh-CN" altLang="en-US" dirty="0"/>
              <a:t>也就是</a:t>
            </a:r>
            <a:r>
              <a:rPr lang="en-US" altLang="zh-CN" dirty="0" err="1"/>
              <a:t>halfspace</a:t>
            </a:r>
            <a:r>
              <a:rPr lang="en-US" altLang="zh-CN" dirty="0"/>
              <a:t> </a:t>
            </a:r>
            <a:r>
              <a:rPr lang="zh-CN" altLang="en-US" dirty="0"/>
              <a:t>数目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33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最后我们总结一下</a:t>
            </a:r>
            <a:endParaRPr lang="en-US" altLang="zh-CN" dirty="0"/>
          </a:p>
          <a:p>
            <a:r>
              <a:rPr lang="zh-CN" altLang="en-US" dirty="0"/>
              <a:t>我们根据</a:t>
            </a:r>
            <a:r>
              <a:rPr lang="en-US" altLang="zh-CN" dirty="0" err="1"/>
              <a:t>kspr</a:t>
            </a:r>
            <a:r>
              <a:rPr lang="zh-CN" altLang="en-US" dirty="0"/>
              <a:t>这篇文章用</a:t>
            </a:r>
            <a:r>
              <a:rPr lang="en-US" altLang="zh-CN" dirty="0" err="1"/>
              <a:t>CellTree</a:t>
            </a:r>
            <a:r>
              <a:rPr lang="zh-CN" altLang="en-US" dirty="0"/>
              <a:t>的方法得出我们的</a:t>
            </a:r>
            <a:r>
              <a:rPr lang="en-US" altLang="zh-CN" dirty="0"/>
              <a:t>baseline</a:t>
            </a:r>
          </a:p>
          <a:p>
            <a:r>
              <a:rPr lang="zh-CN" altLang="en-US" dirty="0"/>
              <a:t>然后我们自己提出了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lemma</a:t>
            </a:r>
            <a:r>
              <a:rPr lang="zh-CN" altLang="en-US" dirty="0"/>
              <a:t>优化了</a:t>
            </a:r>
            <a:r>
              <a:rPr lang="en-US" altLang="zh-CN" dirty="0"/>
              <a:t>baseline</a:t>
            </a:r>
            <a:r>
              <a:rPr lang="zh-CN" altLang="en-US" dirty="0"/>
              <a:t>有了上千倍的优化</a:t>
            </a:r>
            <a:endParaRPr lang="en-US" altLang="zh-CN" dirty="0"/>
          </a:p>
          <a:p>
            <a:r>
              <a:rPr lang="zh-CN" altLang="en-US" dirty="0"/>
              <a:t>未来我们会考虑</a:t>
            </a:r>
            <a:endParaRPr lang="en-US" altLang="zh-CN" dirty="0"/>
          </a:p>
          <a:p>
            <a:r>
              <a:rPr lang="zh-CN" altLang="en-US" dirty="0"/>
              <a:t>第一按上面顺序插入</a:t>
            </a:r>
            <a:r>
              <a:rPr lang="en-US" altLang="zh-CN" dirty="0" err="1"/>
              <a:t>halfspace</a:t>
            </a:r>
            <a:endParaRPr lang="en-US" altLang="zh-CN" dirty="0"/>
          </a:p>
          <a:p>
            <a:r>
              <a:rPr lang="zh-CN" altLang="en-US" dirty="0"/>
              <a:t>第二找方法得到更严格的上下界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之后我们会考虑结合唐博老师</a:t>
            </a: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SIGMOD</a:t>
            </a:r>
            <a:r>
              <a:rPr lang="zh-CN" altLang="en-US" dirty="0"/>
              <a:t>的</a:t>
            </a:r>
            <a:r>
              <a:rPr lang="en-US" altLang="zh-CN" dirty="0" err="1"/>
              <a:t>kSPR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我们组一个研究生的毕业课题</a:t>
            </a:r>
            <a:endParaRPr lang="en-US" altLang="zh-CN" dirty="0"/>
          </a:p>
          <a:p>
            <a:r>
              <a:rPr lang="zh-CN" altLang="en-US" dirty="0"/>
              <a:t>以及我解决的这个</a:t>
            </a:r>
            <a:r>
              <a:rPr lang="en-US" altLang="zh-CN" dirty="0" err="1"/>
              <a:t>kCRM</a:t>
            </a:r>
            <a:r>
              <a:rPr lang="zh-CN" altLang="en-US" dirty="0"/>
              <a:t>的问题综合起来努力投一篇</a:t>
            </a:r>
            <a:r>
              <a:rPr lang="en-US" altLang="zh-CN" dirty="0"/>
              <a:t>TODS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43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我们的问题就是给定产品数据集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用户数据集</a:t>
            </a:r>
            <a:r>
              <a:rPr lang="en-US" altLang="zh-CN" dirty="0"/>
              <a:t>W</a:t>
            </a:r>
          </a:p>
          <a:p>
            <a:r>
              <a:rPr lang="zh-CN" altLang="en-US" dirty="0"/>
              <a:t>产品的对于用户的分数就是他们的点乘</a:t>
            </a:r>
            <a:endParaRPr lang="en-US" altLang="zh-CN" dirty="0"/>
          </a:p>
          <a:p>
            <a:r>
              <a:rPr lang="zh-CN" altLang="en-US" dirty="0"/>
              <a:t>一个产品只要能排某个用户的前</a:t>
            </a:r>
            <a:r>
              <a:rPr lang="en-US" altLang="zh-CN" dirty="0"/>
              <a:t>k</a:t>
            </a:r>
            <a:r>
              <a:rPr lang="zh-CN" altLang="en-US" dirty="0"/>
              <a:t>就能覆盖这个用户，</a:t>
            </a:r>
            <a:endParaRPr lang="en-US" altLang="zh-CN" dirty="0"/>
          </a:p>
          <a:p>
            <a:r>
              <a:rPr lang="zh-CN" altLang="en-US" dirty="0"/>
              <a:t>我们的问题就是要去找怎么样的产品能覆盖尽可能多的用户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86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这里我们举了一个例子</a:t>
            </a:r>
            <a:endParaRPr lang="en-US" altLang="zh-CN" dirty="0"/>
          </a:p>
          <a:p>
            <a:r>
              <a:rPr lang="en-US" altLang="zh-CN" dirty="0"/>
              <a:t>G1, h1, h2</a:t>
            </a:r>
            <a:r>
              <a:rPr lang="zh-CN" altLang="en-US" dirty="0"/>
              <a:t>这些是产品</a:t>
            </a:r>
            <a:endParaRPr lang="en-US" altLang="zh-CN" dirty="0"/>
          </a:p>
          <a:p>
            <a:r>
              <a:rPr lang="zh-CN" altLang="en-US" dirty="0"/>
              <a:t>有</a:t>
            </a:r>
            <a:r>
              <a:rPr lang="en-US" altLang="zh-CN" dirty="0"/>
              <a:t>w1, w2, w3</a:t>
            </a:r>
            <a:r>
              <a:rPr lang="zh-CN" altLang="en-US" dirty="0"/>
              <a:t>这些用户</a:t>
            </a:r>
            <a:endParaRPr lang="en-US" altLang="zh-CN" dirty="0"/>
          </a:p>
          <a:p>
            <a:r>
              <a:rPr lang="en-US" altLang="zh-CN" dirty="0"/>
              <a:t>G1</a:t>
            </a:r>
            <a:r>
              <a:rPr lang="zh-CN" altLang="en-US" dirty="0"/>
              <a:t>橙色部分各项分数点成上</a:t>
            </a:r>
            <a:r>
              <a:rPr lang="en-US" altLang="zh-CN" dirty="0"/>
              <a:t>w2</a:t>
            </a:r>
            <a:r>
              <a:rPr lang="zh-CN" altLang="en-US" dirty="0"/>
              <a:t>黄色的权重向量就是粉红色的对应分数</a:t>
            </a:r>
            <a:endParaRPr lang="en-US" altLang="zh-CN" dirty="0"/>
          </a:p>
          <a:p>
            <a:r>
              <a:rPr lang="zh-CN" altLang="en-US" dirty="0"/>
              <a:t>蓝色部分是各用户前</a:t>
            </a:r>
            <a:r>
              <a:rPr lang="en-US" altLang="zh-CN" dirty="0"/>
              <a:t>1</a:t>
            </a:r>
            <a:r>
              <a:rPr lang="zh-CN" altLang="en-US" dirty="0"/>
              <a:t>要达到的分数</a:t>
            </a:r>
            <a:endParaRPr lang="en-US" altLang="zh-CN" dirty="0"/>
          </a:p>
          <a:p>
            <a:r>
              <a:rPr lang="zh-CN" altLang="en-US" dirty="0"/>
              <a:t>绿色部分是各用户前</a:t>
            </a:r>
            <a:r>
              <a:rPr lang="en-US" altLang="zh-CN" dirty="0"/>
              <a:t>2</a:t>
            </a:r>
            <a:r>
              <a:rPr lang="zh-CN" altLang="en-US" dirty="0"/>
              <a:t>要达到的分数</a:t>
            </a:r>
            <a:endParaRPr lang="en-US" altLang="zh-CN" dirty="0"/>
          </a:p>
          <a:p>
            <a:r>
              <a:rPr lang="zh-CN" altLang="en-US" dirty="0"/>
              <a:t>我们的产品</a:t>
            </a:r>
            <a:r>
              <a:rPr lang="en-US" altLang="zh-CN" dirty="0"/>
              <a:t>p</a:t>
            </a:r>
            <a:r>
              <a:rPr lang="zh-CN" altLang="en-US" dirty="0"/>
              <a:t>想覆盖</a:t>
            </a:r>
            <a:r>
              <a:rPr lang="en-US" altLang="zh-CN" dirty="0"/>
              <a:t>w1, </a:t>
            </a:r>
            <a:r>
              <a:rPr lang="zh-CN" altLang="en-US" dirty="0"/>
              <a:t>那么它与</a:t>
            </a:r>
            <a:r>
              <a:rPr lang="en-US" altLang="zh-CN" dirty="0"/>
              <a:t>w1</a:t>
            </a:r>
            <a:r>
              <a:rPr lang="zh-CN" altLang="en-US" dirty="0"/>
              <a:t>的点成应该要大于</a:t>
            </a:r>
            <a:r>
              <a:rPr lang="en-US" altLang="zh-CN" dirty="0"/>
              <a:t>0.756</a:t>
            </a:r>
            <a:r>
              <a:rPr lang="zh-CN" altLang="en-US" dirty="0"/>
              <a:t>， </a:t>
            </a:r>
            <a:endParaRPr lang="en-US" altLang="zh-CN" dirty="0"/>
          </a:p>
          <a:p>
            <a:r>
              <a:rPr lang="zh-CN" altLang="en-US" dirty="0"/>
              <a:t>另外我们称</a:t>
            </a:r>
            <a:r>
              <a:rPr lang="en-US" altLang="zh-CN" dirty="0"/>
              <a:t>w1</a:t>
            </a:r>
            <a:r>
              <a:rPr lang="zh-CN" altLang="en-US" dirty="0"/>
              <a:t>点乘</a:t>
            </a:r>
            <a:r>
              <a:rPr lang="en-US" altLang="zh-CN" dirty="0"/>
              <a:t>p=0.756</a:t>
            </a:r>
            <a:r>
              <a:rPr lang="zh-CN" altLang="en-US" dirty="0"/>
              <a:t>称作</a:t>
            </a:r>
            <a:r>
              <a:rPr lang="en-US" altLang="zh-CN" dirty="0" err="1"/>
              <a:t>halfspace</a:t>
            </a:r>
            <a:r>
              <a:rPr lang="en-US" altLang="zh-CN" dirty="0"/>
              <a:t> h1,</a:t>
            </a:r>
          </a:p>
          <a:p>
            <a:r>
              <a:rPr lang="en-US" altLang="zh-CN" dirty="0"/>
              <a:t>W2, w3</a:t>
            </a:r>
            <a:r>
              <a:rPr lang="zh-CN" altLang="en-US" dirty="0"/>
              <a:t>以此类推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01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我们把</a:t>
            </a:r>
            <a:r>
              <a:rPr lang="en-US" altLang="zh-CN" dirty="0" err="1"/>
              <a:t>halfspace</a:t>
            </a:r>
            <a:r>
              <a:rPr lang="en-US" altLang="zh-CN" dirty="0"/>
              <a:t> h1</a:t>
            </a:r>
            <a:r>
              <a:rPr lang="zh-CN" altLang="en-US" dirty="0"/>
              <a:t>画在图上， </a:t>
            </a:r>
            <a:endParaRPr lang="en-US" altLang="zh-CN" dirty="0"/>
          </a:p>
          <a:p>
            <a:r>
              <a:rPr lang="zh-CN" altLang="en-US" dirty="0"/>
              <a:t>右上角</a:t>
            </a:r>
            <a:r>
              <a:rPr lang="en-US" altLang="zh-CN" dirty="0"/>
              <a:t>c1</a:t>
            </a:r>
            <a:r>
              <a:rPr lang="zh-CN" altLang="en-US" dirty="0"/>
              <a:t>的部分就是大于</a:t>
            </a:r>
            <a:r>
              <a:rPr lang="en-US" altLang="zh-CN" dirty="0"/>
              <a:t>0.756</a:t>
            </a:r>
            <a:r>
              <a:rPr lang="zh-CN" altLang="en-US" dirty="0"/>
              <a:t>的能覆盖</a:t>
            </a:r>
            <a:r>
              <a:rPr lang="en-US" altLang="zh-CN" dirty="0"/>
              <a:t>w1</a:t>
            </a:r>
          </a:p>
          <a:p>
            <a:r>
              <a:rPr lang="zh-CN" altLang="en-US" dirty="0"/>
              <a:t>左下</a:t>
            </a:r>
            <a:r>
              <a:rPr lang="en-US" altLang="zh-CN" dirty="0"/>
              <a:t>c0</a:t>
            </a:r>
            <a:r>
              <a:rPr lang="zh-CN" altLang="en-US" dirty="0"/>
              <a:t>的分数就是小于</a:t>
            </a:r>
            <a:r>
              <a:rPr lang="en-US" altLang="zh-CN" dirty="0"/>
              <a:t>0.756</a:t>
            </a:r>
            <a:r>
              <a:rPr lang="zh-CN" altLang="en-US" dirty="0"/>
              <a:t>的不能覆盖</a:t>
            </a:r>
            <a:r>
              <a:rPr lang="en-US" altLang="zh-CN" dirty="0"/>
              <a:t>w1</a:t>
            </a:r>
          </a:p>
          <a:p>
            <a:r>
              <a:rPr lang="zh-CN" altLang="en-US" dirty="0"/>
              <a:t>我们用一棵二叉树来记录被我们拆分的空间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2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同样的我们在树上插入</a:t>
            </a:r>
            <a:r>
              <a:rPr lang="en-US" altLang="zh-CN" dirty="0"/>
              <a:t>h2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422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r>
              <a:rPr lang="en-US" altLang="zh-CN" dirty="0"/>
              <a:t>h3, </a:t>
            </a:r>
            <a:r>
              <a:rPr lang="zh-CN" altLang="en-US" dirty="0"/>
              <a:t>最终我们有了右边这个表</a:t>
            </a:r>
            <a:endParaRPr lang="en-US" altLang="zh-CN" dirty="0"/>
          </a:p>
          <a:p>
            <a:r>
              <a:rPr lang="zh-CN" altLang="en-US" dirty="0"/>
              <a:t>这个表的</a:t>
            </a:r>
            <a:r>
              <a:rPr lang="en-US" altLang="zh-CN" dirty="0"/>
              <a:t>c6</a:t>
            </a:r>
            <a:r>
              <a:rPr lang="zh-CN" altLang="en-US" dirty="0"/>
              <a:t>的</a:t>
            </a:r>
            <a:r>
              <a:rPr lang="en-US" altLang="zh-CN" dirty="0"/>
              <a:t>0</a:t>
            </a:r>
            <a:r>
              <a:rPr lang="zh-CN" altLang="en-US" dirty="0"/>
              <a:t>的意思就是</a:t>
            </a:r>
            <a:r>
              <a:rPr lang="en-US" altLang="zh-CN" dirty="0"/>
              <a:t>c6</a:t>
            </a:r>
            <a:r>
              <a:rPr lang="zh-CN" altLang="en-US" dirty="0"/>
              <a:t>这个区域不能</a:t>
            </a:r>
            <a:r>
              <a:rPr lang="en-US" altLang="zh-CN" dirty="0"/>
              <a:t>cover</a:t>
            </a:r>
            <a:r>
              <a:rPr lang="zh-CN" altLang="en-US" dirty="0"/>
              <a:t>任何的用户</a:t>
            </a:r>
            <a:endParaRPr lang="en-US" altLang="zh-CN" dirty="0"/>
          </a:p>
          <a:p>
            <a:r>
              <a:rPr lang="en-US" altLang="zh-CN" dirty="0"/>
              <a:t>C10</a:t>
            </a:r>
            <a:r>
              <a:rPr lang="zh-CN" altLang="en-US" dirty="0"/>
              <a:t>能</a:t>
            </a:r>
            <a:r>
              <a:rPr lang="en-US" altLang="zh-CN" dirty="0"/>
              <a:t>cover w2, w2</a:t>
            </a:r>
            <a:r>
              <a:rPr lang="zh-CN" altLang="en-US" dirty="0"/>
              <a:t>这两个用户</a:t>
            </a:r>
            <a:endParaRPr lang="en-US" altLang="zh-CN" dirty="0"/>
          </a:p>
          <a:p>
            <a:r>
              <a:rPr lang="zh-CN" altLang="en-US" dirty="0"/>
              <a:t>我们的算法最终返回的是</a:t>
            </a:r>
            <a:r>
              <a:rPr lang="en-US" altLang="zh-CN" dirty="0"/>
              <a:t>c11</a:t>
            </a:r>
            <a:r>
              <a:rPr lang="zh-CN" altLang="en-US" dirty="0"/>
              <a:t>这个区域， </a:t>
            </a:r>
            <a:endParaRPr lang="en-US" altLang="zh-CN" dirty="0"/>
          </a:p>
          <a:p>
            <a:r>
              <a:rPr lang="zh-CN" altLang="en-US" dirty="0"/>
              <a:t>因为它覆盖了最多的用户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0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我们之前还提到了约束条件</a:t>
            </a:r>
            <a:r>
              <a:rPr lang="en-US" altLang="zh-CN" dirty="0"/>
              <a:t>C(p)&lt;=B</a:t>
            </a:r>
          </a:p>
          <a:p>
            <a:r>
              <a:rPr lang="zh-CN" altLang="en-US" dirty="0"/>
              <a:t>其实我们只需要在一开始就用二叉树插入约束条件</a:t>
            </a:r>
            <a:endParaRPr lang="en-US" altLang="zh-CN" dirty="0"/>
          </a:p>
          <a:p>
            <a:r>
              <a:rPr lang="zh-CN" altLang="en-US" dirty="0"/>
              <a:t>就能保证返回的解都符合约束条件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13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前面我们已经讲完我们算法的</a:t>
            </a:r>
            <a:r>
              <a:rPr lang="en-US" altLang="zh-CN" dirty="0"/>
              <a:t>baseline</a:t>
            </a:r>
            <a:r>
              <a:rPr lang="zh-CN" altLang="en-US" dirty="0"/>
              <a:t>了</a:t>
            </a:r>
            <a:endParaRPr lang="en-US" altLang="zh-CN" dirty="0"/>
          </a:p>
          <a:p>
            <a:r>
              <a:rPr lang="zh-CN" altLang="en-US" dirty="0"/>
              <a:t>这里我们讲我们的</a:t>
            </a:r>
            <a:r>
              <a:rPr lang="en-US" altLang="zh-CN" dirty="0"/>
              <a:t>lemma</a:t>
            </a:r>
          </a:p>
          <a:p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说的就是我们可以只考虑</a:t>
            </a:r>
            <a:r>
              <a:rPr lang="en-US" altLang="zh-CN" dirty="0"/>
              <a:t>c</a:t>
            </a:r>
            <a:r>
              <a:rPr lang="zh-CN" altLang="en-US" dirty="0"/>
              <a:t>（</a:t>
            </a:r>
            <a:r>
              <a:rPr lang="en-US" altLang="zh-CN" dirty="0"/>
              <a:t>p</a:t>
            </a:r>
            <a:r>
              <a:rPr lang="zh-CN" altLang="en-US" dirty="0"/>
              <a:t>）</a:t>
            </a:r>
            <a:r>
              <a:rPr lang="en-US" altLang="zh-CN" dirty="0"/>
              <a:t>=B</a:t>
            </a:r>
            <a:r>
              <a:rPr lang="zh-CN" altLang="en-US" dirty="0"/>
              <a:t>而不是</a:t>
            </a:r>
            <a:r>
              <a:rPr lang="en-US" altLang="zh-CN" dirty="0"/>
              <a:t>C(p)&lt;=B</a:t>
            </a:r>
          </a:p>
          <a:p>
            <a:r>
              <a:rPr lang="zh-CN" altLang="en-US" dirty="0"/>
              <a:t>这个非常好理解</a:t>
            </a:r>
            <a:endParaRPr lang="en-US" altLang="zh-CN" dirty="0"/>
          </a:p>
          <a:p>
            <a:r>
              <a:rPr lang="en-US" altLang="zh-CN" dirty="0"/>
              <a:t>Lemma 2 </a:t>
            </a:r>
            <a:r>
              <a:rPr lang="zh-CN" altLang="en-US" dirty="0"/>
              <a:t>说的是那些不与</a:t>
            </a:r>
            <a:r>
              <a:rPr lang="en-US" altLang="zh-CN" dirty="0"/>
              <a:t>C(p)=B</a:t>
            </a:r>
            <a:r>
              <a:rPr lang="zh-CN" altLang="en-US" dirty="0"/>
              <a:t>相交的</a:t>
            </a:r>
            <a:r>
              <a:rPr lang="en-US" altLang="zh-CN" dirty="0" err="1"/>
              <a:t>halfspace</a:t>
            </a:r>
            <a:endParaRPr lang="en-US" altLang="zh-CN" dirty="0"/>
          </a:p>
          <a:p>
            <a:r>
              <a:rPr lang="zh-CN" altLang="en-US" dirty="0"/>
              <a:t>我们都可以不管</a:t>
            </a:r>
            <a:endParaRPr lang="en-US" altLang="zh-CN" dirty="0"/>
          </a:p>
          <a:p>
            <a:r>
              <a:rPr lang="zh-CN" altLang="en-US" dirty="0"/>
              <a:t>比如说紫色的</a:t>
            </a:r>
            <a:r>
              <a:rPr lang="en-US" altLang="zh-CN" dirty="0"/>
              <a:t>h1</a:t>
            </a:r>
            <a:r>
              <a:rPr lang="zh-CN" altLang="en-US" dirty="0"/>
              <a:t>， 约束条件黑线上的任何点都不可能覆盖它</a:t>
            </a:r>
            <a:endParaRPr lang="en-US" altLang="zh-CN" dirty="0"/>
          </a:p>
          <a:p>
            <a:r>
              <a:rPr lang="zh-CN" altLang="en-US" dirty="0"/>
              <a:t>所以我们可以不用去管它</a:t>
            </a:r>
            <a:endParaRPr lang="en-US" altLang="zh-CN" dirty="0"/>
          </a:p>
          <a:p>
            <a:r>
              <a:rPr lang="zh-CN" altLang="en-US" dirty="0"/>
              <a:t>比如说红色的</a:t>
            </a:r>
            <a:r>
              <a:rPr lang="en-US" altLang="zh-CN" dirty="0"/>
              <a:t>h3, </a:t>
            </a:r>
            <a:r>
              <a:rPr lang="zh-CN" altLang="en-US" dirty="0"/>
              <a:t>约束条件黑线上的任何点都能覆盖它</a:t>
            </a:r>
            <a:endParaRPr lang="en-US" altLang="zh-CN" dirty="0"/>
          </a:p>
          <a:p>
            <a:r>
              <a:rPr lang="zh-CN" altLang="en-US" dirty="0"/>
              <a:t>我们也可以不用去管它</a:t>
            </a:r>
            <a:endParaRPr lang="en-US" altLang="zh-CN" dirty="0"/>
          </a:p>
          <a:p>
            <a:r>
              <a:rPr lang="zh-CN" altLang="en-US" dirty="0"/>
              <a:t>右边的图就是我们之前的样例</a:t>
            </a:r>
            <a:endParaRPr lang="en-US" altLang="zh-CN" dirty="0"/>
          </a:p>
          <a:p>
            <a:r>
              <a:rPr lang="zh-CN" altLang="en-US" dirty="0"/>
              <a:t>其实橙色那个</a:t>
            </a:r>
            <a:r>
              <a:rPr lang="en-US" altLang="zh-CN" dirty="0" err="1"/>
              <a:t>halfspace</a:t>
            </a:r>
            <a:r>
              <a:rPr lang="zh-CN" altLang="en-US" dirty="0"/>
              <a:t>我们可以不用去管它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189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这个图说的是随着约束条件的参数</a:t>
            </a:r>
            <a:r>
              <a:rPr lang="en-US" altLang="zh-CN" dirty="0"/>
              <a:t>B</a:t>
            </a:r>
            <a:r>
              <a:rPr lang="zh-CN" altLang="en-US" dirty="0"/>
              <a:t>的变化，</a:t>
            </a:r>
            <a:endParaRPr lang="en-US" altLang="zh-CN" dirty="0"/>
          </a:p>
          <a:p>
            <a:r>
              <a:rPr lang="zh-CN" altLang="en-US" dirty="0"/>
              <a:t>与约束条件相交的</a:t>
            </a:r>
            <a:r>
              <a:rPr lang="en-US" altLang="zh-CN" dirty="0" err="1"/>
              <a:t>halfspace</a:t>
            </a:r>
            <a:r>
              <a:rPr lang="en-US" altLang="zh-CN" dirty="0"/>
              <a:t> </a:t>
            </a:r>
            <a:r>
              <a:rPr lang="zh-CN" altLang="en-US" dirty="0"/>
              <a:t>在逐渐减少</a:t>
            </a:r>
            <a:endParaRPr lang="en-US" altLang="zh-CN" dirty="0"/>
          </a:p>
          <a:p>
            <a:r>
              <a:rPr lang="zh-CN" altLang="en-US" dirty="0"/>
              <a:t>说明我们的</a:t>
            </a:r>
            <a:r>
              <a:rPr lang="en-US" altLang="zh-CN" dirty="0"/>
              <a:t>lemma 2</a:t>
            </a:r>
            <a:r>
              <a:rPr lang="zh-CN" altLang="en-US" dirty="0"/>
              <a:t>在某些情况的有用性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42859-2F0A-4FB3-BFAA-38ED958292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9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1080D-B7E4-46ED-9327-5ECF17428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E4025F-DDD5-47C9-A77A-5642576E7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0B0EE-71EE-4A0F-8475-E62B71CFD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C5394-E093-4B8C-8737-C90E7ED5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B1966-3554-4A11-8B75-B3BC5694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B0978-CF8B-44D0-9B74-C65DD944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C03C22-251C-40DB-A13C-C890DFFE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20B9B-5D1B-45BA-8A18-E26DE80F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B5A5AC-A337-4566-A0C3-A848DA7F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D0170E-808D-429A-9B74-D3DCD308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701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D14EC4-3B8F-4007-ACD5-01D633D6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6695D6-FAB4-46F6-AD7B-2B1BFE9C1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519655-949B-4EA1-B715-A8E0A5C4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149C08-602F-4432-9CF1-06217A673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978DC-D425-45E4-B2A1-D21AA7E9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2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F5FD8-AAE4-4554-8736-4C27F579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5C185A-947B-4F5F-800B-0CA81AEA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F257F-DD41-4585-8AB5-2C9727AC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36A5FE-20DB-442A-B347-770EEE04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4B202-0E51-4040-9679-77E4C7C7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77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25446-00E0-4165-8C9A-402C7B25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FA5324-B41B-43CF-9BD4-6CCF96C63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ECE2F5-1F44-426F-BE3D-49A6EE33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FB894C-ACAC-4CB3-A6BA-55681086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E789F-3B81-4A3E-9592-D1B56D4E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1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E3926-8074-4644-A833-A67BE7D1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E5B30-37D0-4127-A8EC-CF78E5206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6EBC2-B319-4B57-9FE7-D0340937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EEFE4F-1084-44D7-B02E-3881529A1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3B034C-C99C-42F2-A7EA-D3D92E4B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FF7C5-643F-43FA-8308-A83C5E4A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92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33786-1562-44E7-A9EE-C6AB8BA6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9507FC-DE6A-4935-B244-43609A204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3F3ADF-1670-4D70-8A5A-2DD5D854D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87DDD3-DD7C-43DF-8356-24CFEA3DB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7897F2-9647-408C-AE3A-1848567AF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36C96A-1214-4C11-8915-17055678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9FA7B1-6973-4877-A1AC-7B2E32CC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1150EC-52B5-4CC0-82CF-61D68400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910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0CA29-5D4B-4F6E-9925-AAA6CC03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997C9C-C35F-4A2A-95C9-7BCB74D4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E47670-0E60-4550-94D4-7609CFD4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197C5E-4A44-4260-9E9C-C27E2415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3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6715ED-EDFC-4D88-9425-26625F2D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038AFC-5701-4F6B-B712-C838AED5C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D556D4-C1D4-4977-AA08-8FE505E8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45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0A62B-17D3-42A9-9E52-E19479128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D03F6E-E5EB-40AB-A334-445B2B597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778F2E-1379-4211-9320-4F005E037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9D1C1F-E9BD-4D69-86D8-044F5F1F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BC2760-5240-4433-A64F-45B5982D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59B8D4-17B6-40ED-BF6C-77A8F350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0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30042-10B6-4AFE-9C8A-596C4065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8D3450-908A-47D9-A372-CBCBA1AC3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AEC11C-942C-4B7D-8F2D-14DFF56BE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D6915-E476-4752-83C5-2DFCAB1A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EF93CC-63B6-43D1-B4CA-D54DC33B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9A1A90-AF36-40D2-8153-1E1559AE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1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3DEE00-7556-46B7-9F47-A81ACB07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D18360-BD78-437D-A489-13278212D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6A608F-2014-435E-A637-5CBAD2562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1CD73-1C4B-49B9-9745-25AB664DDBD6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1E58D5-12FD-4B0F-9C8D-B53ABF266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2A3DE9-D423-435B-B519-C229DB4CB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48035-7032-4322-9C41-5273FD3DD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54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image" Target="../media/image6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2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4" Type="http://schemas.openxmlformats.org/officeDocument/2006/relationships/image" Target="../media/image1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package" Target="../embeddings/Microsoft_Excel_Worksheet.xls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0.png"/><Relationship Id="rId10" Type="http://schemas.openxmlformats.org/officeDocument/2006/relationships/image" Target="../media/image43.png"/><Relationship Id="rId4" Type="http://schemas.openxmlformats.org/officeDocument/2006/relationships/image" Target="../media/image9.svg"/><Relationship Id="rId9" Type="http://schemas.openxmlformats.org/officeDocument/2006/relationships/image" Target="../media/image42.png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2.png"/><Relationship Id="rId21" Type="http://schemas.openxmlformats.org/officeDocument/2006/relationships/image" Target="../media/image63.png"/><Relationship Id="rId7" Type="http://schemas.openxmlformats.org/officeDocument/2006/relationships/image" Target="../media/image14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38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13.sv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7.png"/><Relationship Id="rId5" Type="http://schemas.openxmlformats.org/officeDocument/2006/relationships/image" Target="../media/image69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16.svg"/><Relationship Id="rId9" Type="http://schemas.openxmlformats.org/officeDocument/2006/relationships/image" Target="../media/image14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.png"/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.svg"/><Relationship Id="rId18" Type="http://schemas.openxmlformats.org/officeDocument/2006/relationships/image" Target="../media/image118.png"/><Relationship Id="rId3" Type="http://schemas.openxmlformats.org/officeDocument/2006/relationships/image" Target="../media/image18.png"/><Relationship Id="rId21" Type="http://schemas.openxmlformats.org/officeDocument/2006/relationships/image" Target="../media/image121.png"/><Relationship Id="rId7" Type="http://schemas.openxmlformats.org/officeDocument/2006/relationships/image" Target="../media/image109.png"/><Relationship Id="rId12" Type="http://schemas.openxmlformats.org/officeDocument/2006/relationships/image" Target="../media/image15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22.png"/><Relationship Id="rId5" Type="http://schemas.openxmlformats.org/officeDocument/2006/relationships/image" Target="../media/image107.png"/><Relationship Id="rId15" Type="http://schemas.openxmlformats.org/officeDocument/2006/relationships/image" Target="../media/image115.png"/><Relationship Id="rId23" Type="http://schemas.openxmlformats.org/officeDocument/2006/relationships/image" Target="../media/image21.png"/><Relationship Id="rId28" Type="http://schemas.openxmlformats.org/officeDocument/2006/relationships/image" Target="../media/image129.png"/><Relationship Id="rId10" Type="http://schemas.openxmlformats.org/officeDocument/2006/relationships/image" Target="../media/image112.png"/><Relationship Id="rId19" Type="http://schemas.openxmlformats.org/officeDocument/2006/relationships/image" Target="../media/image119.png"/><Relationship Id="rId4" Type="http://schemas.openxmlformats.org/officeDocument/2006/relationships/image" Target="../media/image19.svg"/><Relationship Id="rId9" Type="http://schemas.openxmlformats.org/officeDocument/2006/relationships/image" Target="../media/image111.png"/><Relationship Id="rId14" Type="http://schemas.openxmlformats.org/officeDocument/2006/relationships/image" Target="../media/image114.png"/><Relationship Id="rId2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3.png"/><Relationship Id="rId8" Type="http://schemas.openxmlformats.org/officeDocument/2006/relationships/image" Target="../media/image111.png"/><Relationship Id="rId26" Type="http://schemas.openxmlformats.org/officeDocument/2006/relationships/image" Target="../media/image27.png"/><Relationship Id="rId3" Type="http://schemas.openxmlformats.org/officeDocument/2006/relationships/image" Target="../media/image23.png"/><Relationship Id="rId21" Type="http://schemas.openxmlformats.org/officeDocument/2006/relationships/image" Target="../media/image19.svg"/><Relationship Id="rId17" Type="http://schemas.openxmlformats.org/officeDocument/2006/relationships/image" Target="../media/image162.png"/><Relationship Id="rId7" Type="http://schemas.openxmlformats.org/officeDocument/2006/relationships/image" Target="../media/image110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1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24" Type="http://schemas.openxmlformats.org/officeDocument/2006/relationships/image" Target="../media/image109.png"/><Relationship Id="rId5" Type="http://schemas.openxmlformats.org/officeDocument/2006/relationships/image" Target="../media/image24.png"/><Relationship Id="rId15" Type="http://schemas.openxmlformats.org/officeDocument/2006/relationships/image" Target="../media/image160.png"/><Relationship Id="rId23" Type="http://schemas.openxmlformats.org/officeDocument/2006/relationships/image" Target="../media/image108.png"/><Relationship Id="rId28" Type="http://schemas.openxmlformats.org/officeDocument/2006/relationships/image" Target="../media/image129.png"/><Relationship Id="rId19" Type="http://schemas.openxmlformats.org/officeDocument/2006/relationships/image" Target="../media/image1.png"/><Relationship Id="rId10" Type="http://schemas.openxmlformats.org/officeDocument/2006/relationships/image" Target="../media/image113.png"/><Relationship Id="rId4" Type="http://schemas.openxmlformats.org/officeDocument/2006/relationships/image" Target="../media/image150.png"/><Relationship Id="rId22" Type="http://schemas.openxmlformats.org/officeDocument/2006/relationships/image" Target="../media/image107.png"/><Relationship Id="rId9" Type="http://schemas.openxmlformats.org/officeDocument/2006/relationships/image" Target="../media/image112.png"/><Relationship Id="rId27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6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8B458-892E-4152-9132-761AEDC59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altLang="zh-CN" sz="5400" b="1" dirty="0"/>
              <a:t>Cover Ratio </a:t>
            </a:r>
            <a:br>
              <a:rPr lang="en-US" altLang="zh-CN" sz="5400" b="1" dirty="0"/>
            </a:br>
            <a:r>
              <a:rPr lang="en-US" altLang="zh-CN" sz="5400" b="1" dirty="0"/>
              <a:t>Maximization</a:t>
            </a:r>
            <a:endParaRPr lang="zh-CN" altLang="en-US" sz="5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55E306-62B1-46A5-B97F-B813291B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56" y="2608347"/>
            <a:ext cx="6408836" cy="1490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9CCA78-DF56-4868-8C96-EA3010ED6898}"/>
              </a:ext>
            </a:extLst>
          </p:cNvPr>
          <p:cNvSpPr txBox="1"/>
          <p:nvPr/>
        </p:nvSpPr>
        <p:spPr>
          <a:xfrm>
            <a:off x="477980" y="4928363"/>
            <a:ext cx="46928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李可明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,11612126@mail.sustech.edu.cn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venir Next LT Pro"/>
              </a:rPr>
              <a:t>学术导师</a:t>
            </a:r>
            <a:r>
              <a:rPr lang="en-US" altLang="zh-CN" sz="2000" dirty="0">
                <a:solidFill>
                  <a:srgbClr val="000000"/>
                </a:solidFill>
                <a:latin typeface="Avenir Next LT Pro"/>
              </a:rPr>
              <a:t>: </a:t>
            </a:r>
            <a:r>
              <a:rPr lang="zh-CN" altLang="en-US" sz="2000" dirty="0">
                <a:solidFill>
                  <a:srgbClr val="000000"/>
                </a:solidFill>
                <a:latin typeface="Avenir Next LT Pro"/>
              </a:rPr>
              <a:t>唐 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AutoShape 2" descr="blob:null/5ee58a0e-6b2b-448a-8093-0fad968ae2fd">
            <a:extLst>
              <a:ext uri="{FF2B5EF4-FFF2-40B4-BE49-F238E27FC236}">
                <a16:creationId xmlns:a16="http://schemas.microsoft.com/office/drawing/2014/main" id="{8A91A789-1021-4D58-9E9F-1019099488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27995" y="9025999"/>
            <a:ext cx="12192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96FDAA-0B82-44FB-A50E-A2B9B5CF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01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7C5AD-00ED-40D3-AFDE-45D33E26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Setting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049C64C-D6FC-4327-9A31-B8C0558D1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Product Dataset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: </a:t>
                </a:r>
              </a:p>
              <a:p>
                <a:pPr lvl="1"/>
                <a:r>
                  <a:rPr lang="en-US" altLang="zh-CN" dirty="0"/>
                  <a:t>HOTEL, d=4(No. of stars, No. of rooms, No. of facilities, Price), m=186637</a:t>
                </a:r>
              </a:p>
              <a:p>
                <a:r>
                  <a:rPr lang="en-US" altLang="zh-CN" dirty="0"/>
                  <a:t>User Dataset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:r>
                  <a:rPr lang="en-US" altLang="zh-CN" dirty="0"/>
                  <a:t>Uniformly sampling from hyperplane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Σw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C++,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𝑠𝑜𝑙𝑣𝑒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𝑙𝑝𝑠𝑜𝑙𝑣𝑒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𝑠𝑜𝑢𝑟𝑐𝑒𝑓𝑜𝑟𝑔𝑒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𝑛𝑒𝑡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/5.5/)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Intel Xeon Gold 5122 ­3.60 GHz CPU, 128GB DDR4 RAM.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049C64C-D6FC-4327-9A31-B8C0558D1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A8EED8E1-86AE-4AF2-A97C-8AF68EE87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76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BBE02-E513-491A-83E0-FC052949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 of Lemma 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08C60F-70C1-4D10-A771-B4D54DA46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150" y="1836468"/>
            <a:ext cx="5200650" cy="3524250"/>
          </a:xfr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25989072-64B9-41DB-97AE-821532492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931" y="1836468"/>
            <a:ext cx="5200650" cy="360045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219DA55-7EDC-43E0-B400-FF9A45BF6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5B01DC8-C106-4820-87D6-2F8FA499AA85}"/>
                  </a:ext>
                </a:extLst>
              </p:cNvPr>
              <p:cNvSpPr txBox="1"/>
              <p:nvPr/>
            </p:nvSpPr>
            <p:spPr>
              <a:xfrm>
                <a:off x="2998572" y="5865341"/>
                <a:ext cx="71174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Lemma 1: </a:t>
                </a:r>
                <a:r>
                  <a:rPr lang="en-US" altLang="zh-CN" sz="2400" dirty="0"/>
                  <a:t>Only consider the region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5B01DC8-C106-4820-87D6-2F8FA499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572" y="5865341"/>
                <a:ext cx="7117493" cy="461665"/>
              </a:xfrm>
              <a:prstGeom prst="rect">
                <a:avLst/>
              </a:prstGeom>
              <a:blipFill>
                <a:blip r:embed="rId8"/>
                <a:stretch>
                  <a:fillRect l="-137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83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0EDB-150D-4260-B154-03321C4E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Upper Bounds and Lower Bounds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D22317-BFBC-474F-844C-7C78384986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b="1" dirty="0"/>
                  <a:t>Definition 1: </a:t>
                </a:r>
                <a:r>
                  <a:rPr lang="en-US" altLang="zh-CN" sz="2400" dirty="0"/>
                  <a:t>The </a:t>
                </a:r>
                <a:r>
                  <a:rPr lang="en-US" altLang="zh-CN" sz="2400" b="1" dirty="0"/>
                  <a:t>lower</a:t>
                </a:r>
                <a:r>
                  <a:rPr lang="en-US" altLang="zh-CN" sz="2400" dirty="0"/>
                  <a:t> bound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bar>
                  </m:oMath>
                </a14:m>
                <a:r>
                  <a:rPr lang="en-US" altLang="zh-CN" sz="2400" dirty="0"/>
                  <a:t> of a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means there is at least 1 candidate product covers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bar>
                  </m:oMath>
                </a14:m>
                <a:r>
                  <a:rPr lang="en-US" altLang="zh-CN" sz="2400" dirty="0"/>
                  <a:t> users and one of which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b="1" dirty="0"/>
                  <a:t>Definition 2: </a:t>
                </a:r>
                <a:r>
                  <a:rPr lang="en-US" altLang="zh-CN" sz="2400" dirty="0"/>
                  <a:t>The </a:t>
                </a:r>
                <a:r>
                  <a:rPr lang="en-US" altLang="zh-CN" sz="2400" b="1" dirty="0"/>
                  <a:t>upper</a:t>
                </a:r>
                <a:r>
                  <a:rPr lang="en-US" altLang="zh-CN" sz="2400" dirty="0"/>
                  <a:t> bound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bar>
                  </m:oMath>
                </a14:m>
                <a:r>
                  <a:rPr lang="en-US" altLang="zh-CN" sz="2400" dirty="0"/>
                  <a:t> of a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means the maximal of the cover counts of products  that covers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b="1" dirty="0"/>
                  <a:t>Lemma 3: </a:t>
                </a:r>
                <a:r>
                  <a:rPr lang="en-US" altLang="zh-CN" sz="2400" dirty="0"/>
                  <a:t>Let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ba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𝑐𝑎𝑟𝑑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/>
                  <a:t>, we prune the tree nodes that with more than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 negative halfspaces. </a:t>
                </a:r>
              </a:p>
              <a:p>
                <a:r>
                  <a:rPr lang="en-US" altLang="zh-CN" sz="2400" b="1" dirty="0"/>
                  <a:t>Lemma 4: </a:t>
                </a:r>
                <a:r>
                  <a:rPr lang="en-US" altLang="zh-CN" sz="2400" dirty="0"/>
                  <a:t>Insert halfspaces into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𝐶𝑒𝑙𝑙𝑇𝑟𝑒𝑒</m:t>
                    </m:r>
                  </m:oMath>
                </a14:m>
                <a:r>
                  <a:rPr lang="en-US" altLang="zh-CN" sz="2400" dirty="0"/>
                  <a:t> based on ascending order of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ba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D22317-BFBC-474F-844C-7C78384986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821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A5E8479C-5126-4D92-B7D5-D78957DD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1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0DD22-C7D1-49FA-9391-DA166B55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 Users’ </a:t>
            </a:r>
            <a:br>
              <a:rPr lang="en-US" altLang="zh-CN" dirty="0"/>
            </a:br>
            <a:r>
              <a:rPr lang="en-US" altLang="zh-CN" dirty="0"/>
              <a:t>Upper and Lower Bounds</a:t>
            </a:r>
            <a:endParaRPr lang="zh-CN" altLang="en-US" dirty="0"/>
          </a:p>
        </p:txBody>
      </p:sp>
      <p:pic>
        <p:nvPicPr>
          <p:cNvPr id="27" name="内容占位符 26">
            <a:extLst>
              <a:ext uri="{FF2B5EF4-FFF2-40B4-BE49-F238E27FC236}">
                <a16:creationId xmlns:a16="http://schemas.microsoft.com/office/drawing/2014/main" id="{5DD27AA6-2484-4BC4-AD90-E0516ABACA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4000" y="2350347"/>
            <a:ext cx="3240000" cy="3240000"/>
          </a:xfr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86BBFD4A-26C7-4B6C-AE45-0CEBC517390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6000" y="2350347"/>
            <a:ext cx="3240000" cy="324000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8D4396F-27E4-49D6-9342-BF7D4876D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48229EC-B452-4ABF-8515-27E4EF7E854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000" y="2350347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0DD22-C7D1-49FA-9391-DA166B55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 Upper Bounds </a:t>
            </a:r>
            <a:br>
              <a:rPr lang="en-US" altLang="zh-CN" dirty="0"/>
            </a:br>
            <a:r>
              <a:rPr lang="en-US" altLang="zh-CN" dirty="0"/>
              <a:t>and Lower Bounds</a:t>
            </a:r>
            <a:endParaRPr lang="zh-CN" altLang="en-US" dirty="0"/>
          </a:p>
        </p:txBody>
      </p:sp>
      <p:pic>
        <p:nvPicPr>
          <p:cNvPr id="29" name="图形 28">
            <a:extLst>
              <a:ext uri="{FF2B5EF4-FFF2-40B4-BE49-F238E27FC236}">
                <a16:creationId xmlns:a16="http://schemas.microsoft.com/office/drawing/2014/main" id="{6D7E8DBB-B60E-4CA0-9B0D-5364F5023D1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7680" y="2327107"/>
            <a:ext cx="3240000" cy="3240000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73934900-9F72-43C6-9DE0-735B6F01AFE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011" y="2327107"/>
            <a:ext cx="3240000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7D0A29C-A32F-4B0E-A85A-217960441860}"/>
                  </a:ext>
                </a:extLst>
              </p:cNvPr>
              <p:cNvSpPr txBox="1"/>
              <p:nvPr/>
            </p:nvSpPr>
            <p:spPr>
              <a:xfrm>
                <a:off x="7424747" y="2840765"/>
                <a:ext cx="4628756" cy="2866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 sz="2400" dirty="0"/>
                  <a:t>Lower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: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CN" sz="24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𝑐𝑎𝑟𝑑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𝐸𝐷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+1</a:t>
                </a:r>
              </a:p>
              <a:p>
                <a:pPr>
                  <a:lnSpc>
                    <a:spcPts val="2400"/>
                  </a:lnSpc>
                </a:pPr>
                <a:endParaRPr lang="en-US" altLang="zh-CN" sz="2400" dirty="0"/>
              </a:p>
              <a:p>
                <a:pPr>
                  <a:lnSpc>
                    <a:spcPts val="2400"/>
                  </a:lnSpc>
                </a:pPr>
                <a:r>
                  <a:rPr lang="en-US" altLang="zh-CN" sz="2400" dirty="0"/>
                  <a:t>Upper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: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CN" sz="24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𝑐𝑎𝑟𝑑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𝐸𝐷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𝐴𝑇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𝐷𝑂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𝐼𝑇</m:t>
                        </m:r>
                      </m:e>
                    </m:d>
                  </m:oMath>
                </a14:m>
                <a:r>
                  <a:rPr lang="en-US" altLang="zh-CN" sz="2400" b="0" dirty="0"/>
                  <a:t>+1</a:t>
                </a:r>
                <a:endParaRPr lang="en-US" altLang="zh-CN" sz="2400" dirty="0"/>
              </a:p>
              <a:p>
                <a:pPr>
                  <a:lnSpc>
                    <a:spcPts val="2400"/>
                  </a:lnSpc>
                </a:pPr>
                <a:endParaRPr lang="en-US" altLang="zh-CN" sz="2400" dirty="0"/>
              </a:p>
              <a:p>
                <a:pPr>
                  <a:lnSpc>
                    <a:spcPts val="2400"/>
                  </a:lnSpc>
                </a:pPr>
                <a:r>
                  <a:rPr lang="en-US" altLang="zh-CN" sz="2400" dirty="0"/>
                  <a:t>Time complexity: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24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𝑠𝑜𝑙𝑣𝑒</m:t>
                    </m:r>
                  </m:oMath>
                </a14:m>
                <a:r>
                  <a:rPr lang="en-US" altLang="zh-CN" sz="2400" dirty="0"/>
                  <a:t>: revised simplex method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7D0A29C-A32F-4B0E-A85A-217960441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747" y="2840765"/>
                <a:ext cx="4628756" cy="2866426"/>
              </a:xfrm>
              <a:prstGeom prst="rect">
                <a:avLst/>
              </a:prstGeom>
              <a:blipFill>
                <a:blip r:embed="rId7"/>
                <a:stretch>
                  <a:fillRect l="-2108" t="-3404" r="-395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F8D4396F-27E4-49D6-9342-BF7D4876D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6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F84A8-4C9A-451C-ABB2-0F016243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 of Lemma 3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060B38-6F28-4AB7-8234-677FB4C43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7844" y="2050142"/>
            <a:ext cx="5229225" cy="3524250"/>
          </a:xfr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FDEC9198-AD7E-4FB1-9747-1B9755D57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931" y="2050142"/>
            <a:ext cx="5229225" cy="352425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332DF52-7F96-4414-90A4-83535BD40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04DA3F-EF71-4826-A476-EE3ADFE8C792}"/>
                  </a:ext>
                </a:extLst>
              </p:cNvPr>
              <p:cNvSpPr txBox="1"/>
              <p:nvPr/>
            </p:nvSpPr>
            <p:spPr>
              <a:xfrm>
                <a:off x="1010044" y="5933846"/>
                <a:ext cx="1051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Lemma 3: </a:t>
                </a:r>
                <a:r>
                  <a:rPr lang="en-US" altLang="zh-CN" sz="2400" dirty="0"/>
                  <a:t>we prune the tree nodes that with more than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/>
                  <a:t> negative halfspaces.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04DA3F-EF71-4826-A476-EE3ADFE8C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44" y="5933846"/>
                <a:ext cx="10515600" cy="461665"/>
              </a:xfrm>
              <a:prstGeom prst="rect">
                <a:avLst/>
              </a:prstGeom>
              <a:blipFill>
                <a:blip r:embed="rId8"/>
                <a:stretch>
                  <a:fillRect l="-928" t="-9211" r="-1217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943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F84A8-4C9A-451C-ABB2-0F016243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 of Lemma 4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1AAE002-EA54-4300-8A93-085C4C8E2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0079" y="1924080"/>
            <a:ext cx="5229225" cy="3524250"/>
          </a:xfr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5077443E-1B53-4052-AF8C-6C47900F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613" y="1924080"/>
            <a:ext cx="5229225" cy="352425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A970390-93EB-468F-9749-E5EC4689C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204D338-D622-45ED-B290-44826C2A2DCA}"/>
                  </a:ext>
                </a:extLst>
              </p:cNvPr>
              <p:cNvSpPr/>
              <p:nvPr/>
            </p:nvSpPr>
            <p:spPr>
              <a:xfrm>
                <a:off x="1292282" y="5681722"/>
                <a:ext cx="10357022" cy="589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Lemma 4: </a:t>
                </a:r>
                <a:r>
                  <a:rPr lang="en-US" altLang="zh-CN" sz="2400" dirty="0"/>
                  <a:t>Insert halfspaces into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𝐶𝑒𝑙𝑙𝑇𝑟𝑒𝑒</m:t>
                    </m:r>
                  </m:oMath>
                </a14:m>
                <a:r>
                  <a:rPr lang="en-US" altLang="zh-CN" sz="2400" dirty="0"/>
                  <a:t> based on ascending order of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bar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204D338-D622-45ED-B290-44826C2A2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82" y="5681722"/>
                <a:ext cx="10357022" cy="589585"/>
              </a:xfrm>
              <a:prstGeom prst="rect">
                <a:avLst/>
              </a:prstGeom>
              <a:blipFill>
                <a:blip r:embed="rId8"/>
                <a:stretch>
                  <a:fillRect l="-942" t="-6186" b="-3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39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0EDB-150D-4260-B154-03321C4E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Upper Bounds and Lower Bounds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D22317-BFBC-474F-844C-7C78384986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12113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b="1" dirty="0"/>
                  <a:t>Definition 1: </a:t>
                </a:r>
                <a:r>
                  <a:rPr lang="en-US" altLang="zh-CN" sz="2400" dirty="0"/>
                  <a:t>the </a:t>
                </a:r>
                <a:r>
                  <a:rPr lang="en-US" altLang="zh-CN" sz="2400" b="1" dirty="0"/>
                  <a:t>lower</a:t>
                </a:r>
                <a:r>
                  <a:rPr lang="en-US" altLang="zh-CN" sz="2400" dirty="0"/>
                  <a:t> bound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bar>
                  </m:oMath>
                </a14:m>
                <a:r>
                  <a:rPr lang="en-US" altLang="zh-CN" sz="2400" dirty="0"/>
                  <a:t> of a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means there is at least 1 candidate product covers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bar>
                  </m:oMath>
                </a14:m>
                <a:r>
                  <a:rPr lang="en-US" altLang="zh-CN" sz="2400" dirty="0"/>
                  <a:t> users and one of which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b="1" dirty="0"/>
                  <a:t>Definition 2: </a:t>
                </a:r>
                <a:r>
                  <a:rPr lang="en-US" altLang="zh-CN" sz="2400" dirty="0"/>
                  <a:t>the </a:t>
                </a:r>
                <a:r>
                  <a:rPr lang="en-US" altLang="zh-CN" sz="2400" b="1" dirty="0"/>
                  <a:t>upper</a:t>
                </a:r>
                <a:r>
                  <a:rPr lang="en-US" altLang="zh-CN" sz="2400" dirty="0"/>
                  <a:t> bound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bar>
                  </m:oMath>
                </a14:m>
                <a:r>
                  <a:rPr lang="en-US" altLang="zh-CN" sz="2400" dirty="0"/>
                  <a:t> of a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means the maximal of the cover counts of products  that covers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b="1" dirty="0"/>
                  <a:t>Lemma 5: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If there are 3 users,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ba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=2,  </m:t>
                    </m:r>
                    <m:bar>
                      <m:bar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bar>
                    <m:r>
                      <a:rPr lang="en-US" altLang="zh-CN" i="1">
                        <a:latin typeface="Cambria Math" panose="02040503050406030204" pitchFamily="18" charset="0"/>
                      </a:rPr>
                      <m:t>=2,</m:t>
                    </m:r>
                  </m:oMath>
                </a14:m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ba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,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which indicates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ba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ba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,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so the optimal new product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/>
                  <a:t> can’t 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/>
                  <a:t> and we can 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D22317-BFBC-474F-844C-7C78384986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12113"/>
              </a:xfrm>
              <a:blipFill>
                <a:blip r:embed="rId3"/>
                <a:stretch>
                  <a:fillRect l="-928" t="-1754" b="-8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91883879-CB7D-4FD3-86C9-08F36BFE6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71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DC946-389B-44F6-987C-6B63A423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 of Lemma 5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FD0FBF0-A117-4476-8066-2DDEA31CC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4740" y="2110476"/>
            <a:ext cx="5153025" cy="3524250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831B68B-D060-4DA0-8A49-B06FAF9F5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3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6FC05-8D46-44C8-B141-937CA6A8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430EB5-776F-44BA-AA22-AD662C2DC3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5175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We use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𝐶𝑒𝑙𝑙𝑇𝑟𝑒𝑒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mentioned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𝑘𝑆𝑃𝑅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 a baseline solution and propose 5 lemmas to efficiently solve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𝑘𝐶𝑅𝑀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Future Work: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Insertion order of halfspaces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More stringent upper bounds and lower bounds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altLang="zh-CN" dirty="0"/>
              </a:p>
              <a:p>
                <a:pPr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𝑘𝑆𝑃𝑅</m:t>
                    </m:r>
                  </m:oMath>
                </a14:m>
                <a:endParaRPr lang="en-US" altLang="zh-CN" dirty="0"/>
              </a:p>
              <a:p>
                <a:pPr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WHY</m:t>
                    </m:r>
                    <m:r>
                      <m:rPr>
                        <m:nor/>
                      </m:rPr>
                      <a:rPr lang="en-US" altLang="zh-CN" dirty="0"/>
                      <m:t>−</m:t>
                    </m:r>
                    <m:r>
                      <m:rPr>
                        <m:nor/>
                      </m:rPr>
                      <a:rPr lang="en-US" altLang="zh-CN" dirty="0"/>
                      <m:t>NOT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REVERSE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TOP</m:t>
                    </m:r>
                    <m:r>
                      <m:rPr>
                        <m:nor/>
                      </m:rPr>
                      <a:rPr lang="en-US" altLang="zh-CN" dirty="0"/>
                      <m:t>−</m:t>
                    </m:r>
                    <m:r>
                      <m:rPr>
                        <m:nor/>
                      </m:rPr>
                      <a:rPr lang="en-US" altLang="zh-CN" dirty="0"/>
                      <m:t>K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QUERY</m:t>
                    </m:r>
                  </m:oMath>
                </a14:m>
                <a:endParaRPr lang="en-US" altLang="zh-CN" dirty="0"/>
              </a:p>
              <a:p>
                <a:pPr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𝑘𝐶𝑅𝑀</m:t>
                    </m:r>
                  </m:oMath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430EB5-776F-44BA-AA22-AD662C2DC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5175"/>
                <a:ext cx="10515600" cy="4351338"/>
              </a:xfrm>
              <a:blipFill>
                <a:blip r:embed="rId3"/>
                <a:stretch>
                  <a:fillRect l="-1043" t="-3501" r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61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29DCE-4513-44CD-9176-F52C85B3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Definition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40165B-EE1F-46B5-83BF-4D0B672F3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Given Product dataset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user dataset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</a:p>
              <a:p>
                <a:r>
                  <a:rPr lang="en-US" altLang="zh-CN" dirty="0"/>
                  <a:t>A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  </a:t>
                </a:r>
                <a:r>
                  <a:rPr lang="en-US" altLang="zh-CN" b="1" dirty="0"/>
                  <a:t>covers</a:t>
                </a:r>
                <a:r>
                  <a:rPr lang="en-US" altLang="zh-CN" dirty="0"/>
                  <a:t> a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dirty="0"/>
                  <a:t> when its score ranks top-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respecting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How to introduce a product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/>
                  <a:t> that covers the most users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under the constraint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/>
                  <a:t>   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40165B-EE1F-46B5-83BF-4D0B672F3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9A8948-9D7D-4AC2-9297-9AE0EFFC96AE}"/>
              </a:ext>
            </a:extLst>
          </p:cNvPr>
          <p:cNvGrpSpPr/>
          <p:nvPr/>
        </p:nvGrpSpPr>
        <p:grpSpPr>
          <a:xfrm>
            <a:off x="5120638" y="1825625"/>
            <a:ext cx="2183848" cy="383213"/>
            <a:chOff x="5322437" y="1825625"/>
            <a:chExt cx="2183848" cy="3832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A7E2705-04C5-4241-80A1-47FC377EF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437" y="1825625"/>
              <a:ext cx="409641" cy="38321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F8F3688-9A51-4326-B6BC-993E4F30B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2119" y="1825625"/>
              <a:ext cx="409641" cy="3832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39CCA3D-4DFF-4803-A5BF-41C58AC05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278" y="1825625"/>
              <a:ext cx="409641" cy="38321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5C9D882-D80B-4D01-8609-27118D710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801" y="1825625"/>
              <a:ext cx="409641" cy="38321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1FF4379-D838-4397-97F3-1BBB29FE1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644" y="1825625"/>
              <a:ext cx="409641" cy="38321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383A838-FFD6-4B65-8311-F4E64827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960" y="1825625"/>
              <a:ext cx="409641" cy="383213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219B602-234B-4B8A-B10E-890DFD288059}"/>
              </a:ext>
            </a:extLst>
          </p:cNvPr>
          <p:cNvGrpSpPr/>
          <p:nvPr/>
        </p:nvGrpSpPr>
        <p:grpSpPr>
          <a:xfrm>
            <a:off x="3768170" y="2343775"/>
            <a:ext cx="2184442" cy="376895"/>
            <a:chOff x="4007806" y="2408751"/>
            <a:chExt cx="2184442" cy="37689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0D80FDE-90F5-40C7-ACC5-CA5C14532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7806" y="2408751"/>
              <a:ext cx="376895" cy="37689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A286055-F7AF-4919-856E-B587E9B1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693" y="2408751"/>
              <a:ext cx="376895" cy="37689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CAF5CF8-772E-4D49-B97F-7849A202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580" y="2408751"/>
              <a:ext cx="376895" cy="37689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2D14CAA-50D2-4B39-8661-03176F7FC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467" y="2408751"/>
              <a:ext cx="376895" cy="37689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6538230-63E0-48B7-AAB8-979906181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353" y="2408751"/>
              <a:ext cx="376895" cy="376895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2E93AA50-C927-42E5-9920-E05A5E60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57" y="2917650"/>
            <a:ext cx="409641" cy="38321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8D2B8A-2B0F-4FCE-AF2E-45DB4D578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46" y="2917649"/>
            <a:ext cx="376895" cy="376895"/>
          </a:xfrm>
          <a:prstGeom prst="rect">
            <a:avLst/>
          </a:prstGeom>
        </p:spPr>
      </p:pic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B62EC851-FC54-44FC-852B-64358A167954}"/>
              </a:ext>
            </a:extLst>
          </p:cNvPr>
          <p:cNvSpPr/>
          <p:nvPr/>
        </p:nvSpPr>
        <p:spPr>
          <a:xfrm>
            <a:off x="5601798" y="3058510"/>
            <a:ext cx="102594" cy="8828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13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4C3EF7-B4F6-4ED2-83C9-B04A25BD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Q &amp; A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EF9B66-E819-426D-95D7-E8AF7A87D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0838FD8-2F1D-4DF8-903D-417AE226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777A3F9-6F98-469C-A441-C2AB3DF26D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745740"/>
              </p:ext>
            </p:extLst>
          </p:nvPr>
        </p:nvGraphicFramePr>
        <p:xfrm>
          <a:off x="1260793" y="1490042"/>
          <a:ext cx="9894887" cy="319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Worksheet" r:id="rId4" imgW="6797110" imgH="2194560" progId="Excel.Sheet.12">
                  <p:embed/>
                </p:oleObj>
              </mc:Choice>
              <mc:Fallback>
                <p:oleObj name="Worksheet" r:id="rId4" imgW="6797110" imgH="2194560" progId="Excel.Shee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5FFFDA87-CBFA-4B85-8C68-DDAC1FB845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793" y="1490042"/>
                        <a:ext cx="9894887" cy="319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EF1C19B-055B-4EC9-9B07-215C26C2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Cover Specific Users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4490A415-DEC6-435D-8988-BB70C9EDF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73841" y="4462277"/>
                <a:ext cx="5335886" cy="1438181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0.781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+0.219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756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0.469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[1]+0.531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[2]=0.591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0.183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[1]+0.817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[2]=0.677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4490A415-DEC6-435D-8988-BB70C9EDF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73841" y="4462277"/>
                <a:ext cx="5335886" cy="1438181"/>
              </a:xfrm>
              <a:blipFill>
                <a:blip r:embed="rId6"/>
                <a:stretch>
                  <a:fillRect l="-1486" t="-4661" b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6">
                <a:extLst>
                  <a:ext uri="{FF2B5EF4-FFF2-40B4-BE49-F238E27FC236}">
                    <a16:creationId xmlns:a16="http://schemas.microsoft.com/office/drawing/2014/main" id="{962E4AE9-FBFE-4921-BE5C-4F076FF5B2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910" y="4899557"/>
                <a:ext cx="5593605" cy="1438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400" dirty="0"/>
                  <a:t>Assume the new product 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dirty="0"/>
                  <a:t>,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to rank top-2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should satisfy: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.756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内容占位符 6">
                <a:extLst>
                  <a:ext uri="{FF2B5EF4-FFF2-40B4-BE49-F238E27FC236}">
                    <a16:creationId xmlns:a16="http://schemas.microsoft.com/office/drawing/2014/main" id="{962E4AE9-FBFE-4921-BE5C-4F076FF5B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10" y="4899557"/>
                <a:ext cx="5593605" cy="1438181"/>
              </a:xfrm>
              <a:prstGeom prst="rect">
                <a:avLst/>
              </a:prstGeom>
              <a:blipFill>
                <a:blip r:embed="rId7"/>
                <a:stretch>
                  <a:fillRect l="-1634" t="-5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>
            <a:extLst>
              <a:ext uri="{FF2B5EF4-FFF2-40B4-BE49-F238E27FC236}">
                <a16:creationId xmlns:a16="http://schemas.microsoft.com/office/drawing/2014/main" id="{DE948124-B18E-4B7F-9E38-D501F64C0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23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内容占位符 20">
            <a:extLst>
              <a:ext uri="{FF2B5EF4-FFF2-40B4-BE49-F238E27FC236}">
                <a16:creationId xmlns:a16="http://schemas.microsoft.com/office/drawing/2014/main" id="{FDA7E4A4-F021-4FC5-819E-E45E08A80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588" y="1822290"/>
            <a:ext cx="3924300" cy="360997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2AE13D-5D57-49BA-85E9-5EF2A2B009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2AE13D-5D57-49BA-85E9-5EF2A2B00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638903-520C-44BB-A9A8-7C9447CA2190}"/>
              </a:ext>
            </a:extLst>
          </p:cNvPr>
          <p:cNvGrpSpPr/>
          <p:nvPr/>
        </p:nvGrpSpPr>
        <p:grpSpPr>
          <a:xfrm>
            <a:off x="7716874" y="1822290"/>
            <a:ext cx="2474209" cy="1301042"/>
            <a:chOff x="5416928" y="2226282"/>
            <a:chExt cx="2474209" cy="1301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93">
                  <a:extLst>
                    <a:ext uri="{FF2B5EF4-FFF2-40B4-BE49-F238E27FC236}">
                      <a16:creationId xmlns:a16="http://schemas.microsoft.com/office/drawing/2014/main" id="{ED44E604-109C-4B3E-A416-5BE1D23082F1}"/>
                    </a:ext>
                  </a:extLst>
                </p:cNvPr>
                <p:cNvSpPr/>
                <p:nvPr/>
              </p:nvSpPr>
              <p:spPr>
                <a:xfrm>
                  <a:off x="6385987" y="2226282"/>
                  <a:ext cx="523630" cy="5033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HK" sz="2100" i="1">
                            <a:latin typeface="Cambria Math" charset="0"/>
                          </a:rPr>
                          <m:t>𝑐</m:t>
                        </m:r>
                      </m:oMath>
                    </m:oMathPara>
                  </a14:m>
                  <a:endParaRPr lang="zh-HK" altLang="en-US" sz="2100" i="1" dirty="0"/>
                </a:p>
              </p:txBody>
            </p:sp>
          </mc:Choice>
          <mc:Fallback xmlns="">
            <p:sp>
              <p:nvSpPr>
                <p:cNvPr id="8" name="Oval 93">
                  <a:extLst>
                    <a:ext uri="{FF2B5EF4-FFF2-40B4-BE49-F238E27FC236}">
                      <a16:creationId xmlns:a16="http://schemas.microsoft.com/office/drawing/2014/main" id="{ED44E604-109C-4B3E-A416-5BE1D23082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5987" y="2226282"/>
                  <a:ext cx="523630" cy="5033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15">
              <a:extLst>
                <a:ext uri="{FF2B5EF4-FFF2-40B4-BE49-F238E27FC236}">
                  <a16:creationId xmlns:a16="http://schemas.microsoft.com/office/drawing/2014/main" id="{96744877-5C32-421D-B88C-45A708325C1E}"/>
                </a:ext>
              </a:extLst>
            </p:cNvPr>
            <p:cNvCxnSpPr>
              <a:stCxn id="8" idx="5"/>
              <a:endCxn id="14" idx="1"/>
            </p:cNvCxnSpPr>
            <p:nvPr/>
          </p:nvCxnSpPr>
          <p:spPr>
            <a:xfrm>
              <a:off x="6832933" y="2655875"/>
              <a:ext cx="611258" cy="44185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16">
              <a:extLst>
                <a:ext uri="{FF2B5EF4-FFF2-40B4-BE49-F238E27FC236}">
                  <a16:creationId xmlns:a16="http://schemas.microsoft.com/office/drawing/2014/main" id="{58A0D2D4-46A4-4A23-B578-693C8809C6C5}"/>
                </a:ext>
              </a:extLst>
            </p:cNvPr>
            <p:cNvCxnSpPr>
              <a:stCxn id="8" idx="3"/>
              <a:endCxn id="13" idx="7"/>
            </p:cNvCxnSpPr>
            <p:nvPr/>
          </p:nvCxnSpPr>
          <p:spPr>
            <a:xfrm flipH="1">
              <a:off x="5863874" y="2655875"/>
              <a:ext cx="598797" cy="43540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7">
                  <a:extLst>
                    <a:ext uri="{FF2B5EF4-FFF2-40B4-BE49-F238E27FC236}">
                      <a16:creationId xmlns:a16="http://schemas.microsoft.com/office/drawing/2014/main" id="{A4EB052D-548D-46F4-8C79-E47B26F68719}"/>
                    </a:ext>
                  </a:extLst>
                </p:cNvPr>
                <p:cNvSpPr/>
                <p:nvPr/>
              </p:nvSpPr>
              <p:spPr>
                <a:xfrm>
                  <a:off x="5678743" y="2595589"/>
                  <a:ext cx="440872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HK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HK" sz="2100" i="1">
                                <a:latin typeface="Cambria Math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zh-HK" altLang="en-US" sz="2100" dirty="0"/>
                </a:p>
              </p:txBody>
            </p:sp>
          </mc:Choice>
          <mc:Fallback xmlns="">
            <p:sp>
              <p:nvSpPr>
                <p:cNvPr id="11" name="Rectangle 17">
                  <a:extLst>
                    <a:ext uri="{FF2B5EF4-FFF2-40B4-BE49-F238E27FC236}">
                      <a16:creationId xmlns:a16="http://schemas.microsoft.com/office/drawing/2014/main" id="{A4EB052D-548D-46F4-8C79-E47B26F68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743" y="2595589"/>
                  <a:ext cx="440872" cy="415498"/>
                </a:xfrm>
                <a:prstGeom prst="rect">
                  <a:avLst/>
                </a:prstGeom>
                <a:blipFill>
                  <a:blip r:embed="rId7"/>
                  <a:stretch>
                    <a:fillRect l="-1389"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9">
                  <a:extLst>
                    <a:ext uri="{FF2B5EF4-FFF2-40B4-BE49-F238E27FC236}">
                      <a16:creationId xmlns:a16="http://schemas.microsoft.com/office/drawing/2014/main" id="{B3426724-3352-4677-8A03-6A127CD32185}"/>
                    </a:ext>
                  </a:extLst>
                </p:cNvPr>
                <p:cNvSpPr/>
                <p:nvPr/>
              </p:nvSpPr>
              <p:spPr>
                <a:xfrm>
                  <a:off x="7147071" y="2626309"/>
                  <a:ext cx="440872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HK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HK" sz="2100" i="1">
                                <a:latin typeface="Cambria Math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HK" altLang="en-US" sz="2100" dirty="0"/>
                </a:p>
              </p:txBody>
            </p:sp>
          </mc:Choice>
          <mc:Fallback xmlns="">
            <p:sp>
              <p:nvSpPr>
                <p:cNvPr id="12" name="Rectangle 19">
                  <a:extLst>
                    <a:ext uri="{FF2B5EF4-FFF2-40B4-BE49-F238E27FC236}">
                      <a16:creationId xmlns:a16="http://schemas.microsoft.com/office/drawing/2014/main" id="{B3426724-3352-4677-8A03-6A127CD32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071" y="2626309"/>
                  <a:ext cx="440872" cy="415498"/>
                </a:xfrm>
                <a:prstGeom prst="rect">
                  <a:avLst/>
                </a:prstGeom>
                <a:blipFill>
                  <a:blip r:embed="rId8"/>
                  <a:stretch>
                    <a:fillRect l="-1389"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21">
                  <a:extLst>
                    <a:ext uri="{FF2B5EF4-FFF2-40B4-BE49-F238E27FC236}">
                      <a16:creationId xmlns:a16="http://schemas.microsoft.com/office/drawing/2014/main" id="{E6540705-B6E6-4EDD-B845-F9730A50752E}"/>
                    </a:ext>
                  </a:extLst>
                </p:cNvPr>
                <p:cNvSpPr/>
                <p:nvPr/>
              </p:nvSpPr>
              <p:spPr>
                <a:xfrm>
                  <a:off x="5416928" y="3017570"/>
                  <a:ext cx="523630" cy="503300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HK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HK" altLang="en-US" sz="2100" i="1" dirty="0"/>
                </a:p>
              </p:txBody>
            </p:sp>
          </mc:Choice>
          <mc:Fallback xmlns="">
            <p:sp>
              <p:nvSpPr>
                <p:cNvPr id="13" name="Oval 21">
                  <a:extLst>
                    <a:ext uri="{FF2B5EF4-FFF2-40B4-BE49-F238E27FC236}">
                      <a16:creationId xmlns:a16="http://schemas.microsoft.com/office/drawing/2014/main" id="{E6540705-B6E6-4EDD-B845-F9730A5075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928" y="3017570"/>
                  <a:ext cx="523630" cy="5033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21">
                  <a:extLst>
                    <a:ext uri="{FF2B5EF4-FFF2-40B4-BE49-F238E27FC236}">
                      <a16:creationId xmlns:a16="http://schemas.microsoft.com/office/drawing/2014/main" id="{7549DEEF-F823-48CA-965E-CB8556D1136D}"/>
                    </a:ext>
                  </a:extLst>
                </p:cNvPr>
                <p:cNvSpPr/>
                <p:nvPr/>
              </p:nvSpPr>
              <p:spPr>
                <a:xfrm>
                  <a:off x="7367507" y="3024024"/>
                  <a:ext cx="523630" cy="503300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HK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HK" altLang="en-US" sz="2100" i="1" dirty="0"/>
                </a:p>
              </p:txBody>
            </p:sp>
          </mc:Choice>
          <mc:Fallback xmlns="">
            <p:sp>
              <p:nvSpPr>
                <p:cNvPr id="14" name="Oval 21">
                  <a:extLst>
                    <a:ext uri="{FF2B5EF4-FFF2-40B4-BE49-F238E27FC236}">
                      <a16:creationId xmlns:a16="http://schemas.microsoft.com/office/drawing/2014/main" id="{7549DEEF-F823-48CA-965E-CB8556D113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507" y="3024024"/>
                  <a:ext cx="523630" cy="5033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6B2D52-7121-4158-8BE5-97150774BE22}"/>
                  </a:ext>
                </a:extLst>
              </p:cNvPr>
              <p:cNvSpPr txBox="1"/>
              <p:nvPr/>
            </p:nvSpPr>
            <p:spPr>
              <a:xfrm>
                <a:off x="2382293" y="3427423"/>
                <a:ext cx="783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6B2D52-7121-4158-8BE5-97150774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93" y="3427423"/>
                <a:ext cx="783422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AF80D5-27A1-4E9D-9946-9AC6B03020B0}"/>
                  </a:ext>
                </a:extLst>
              </p:cNvPr>
              <p:cNvSpPr txBox="1"/>
              <p:nvPr/>
            </p:nvSpPr>
            <p:spPr>
              <a:xfrm>
                <a:off x="4086020" y="2709566"/>
                <a:ext cx="783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AF80D5-27A1-4E9D-9946-9AC6B0302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020" y="2709566"/>
                <a:ext cx="783422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B90E31D4-E2E8-4722-B215-EA9924383C6C}"/>
              </a:ext>
            </a:extLst>
          </p:cNvPr>
          <p:cNvGrpSpPr/>
          <p:nvPr/>
        </p:nvGrpSpPr>
        <p:grpSpPr>
          <a:xfrm>
            <a:off x="1793008" y="5563867"/>
            <a:ext cx="3483392" cy="338554"/>
            <a:chOff x="2182473" y="6042337"/>
            <a:chExt cx="3483392" cy="338554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01E2B18-D07C-4CA2-A953-BAA3811D99C2}"/>
                </a:ext>
              </a:extLst>
            </p:cNvPr>
            <p:cNvCxnSpPr/>
            <p:nvPr/>
          </p:nvCxnSpPr>
          <p:spPr>
            <a:xfrm>
              <a:off x="2182473" y="6211614"/>
              <a:ext cx="283254" cy="0"/>
            </a:xfrm>
            <a:prstGeom prst="line">
              <a:avLst/>
            </a:prstGeom>
            <a:ln w="19050">
              <a:solidFill>
                <a:srgbClr val="1F77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809A927-EFA5-413D-88E0-482175F1E9A3}"/>
                    </a:ext>
                  </a:extLst>
                </p:cNvPr>
                <p:cNvSpPr txBox="1"/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0.781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[1]+0.219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[2]=0.756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809A927-EFA5-413D-88E0-482175F1E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4">
            <a:extLst>
              <a:ext uri="{FF2B5EF4-FFF2-40B4-BE49-F238E27FC236}">
                <a16:creationId xmlns:a16="http://schemas.microsoft.com/office/drawing/2014/main" id="{0D76AC2B-9FAD-4CFD-9038-C3A00AA1A8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DE218B3B-C601-4F45-8B2C-B76CAC689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5344" y="1737652"/>
            <a:ext cx="3924300" cy="36099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2AE13D-5D57-49BA-85E9-5EF2A2B009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2AE13D-5D57-49BA-85E9-5EF2A2B00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B90E31D4-E2E8-4722-B215-EA9924383C6C}"/>
              </a:ext>
            </a:extLst>
          </p:cNvPr>
          <p:cNvGrpSpPr/>
          <p:nvPr/>
        </p:nvGrpSpPr>
        <p:grpSpPr>
          <a:xfrm>
            <a:off x="1793008" y="5563867"/>
            <a:ext cx="3483392" cy="338554"/>
            <a:chOff x="2182473" y="6042337"/>
            <a:chExt cx="3483392" cy="338554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01E2B18-D07C-4CA2-A953-BAA3811D99C2}"/>
                </a:ext>
              </a:extLst>
            </p:cNvPr>
            <p:cNvCxnSpPr/>
            <p:nvPr/>
          </p:nvCxnSpPr>
          <p:spPr>
            <a:xfrm>
              <a:off x="2182473" y="6211614"/>
              <a:ext cx="283254" cy="0"/>
            </a:xfrm>
            <a:prstGeom prst="line">
              <a:avLst/>
            </a:prstGeom>
            <a:ln w="19050">
              <a:solidFill>
                <a:srgbClr val="1F77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809A927-EFA5-413D-88E0-482175F1E9A3}"/>
                    </a:ext>
                  </a:extLst>
                </p:cNvPr>
                <p:cNvSpPr txBox="1"/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0.781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[1]+0.219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[2]=0.756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809A927-EFA5-413D-88E0-482175F1E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1011FB5-418F-4096-943F-479C673AC217}"/>
              </a:ext>
            </a:extLst>
          </p:cNvPr>
          <p:cNvGrpSpPr/>
          <p:nvPr/>
        </p:nvGrpSpPr>
        <p:grpSpPr>
          <a:xfrm>
            <a:off x="1793008" y="5927994"/>
            <a:ext cx="3483392" cy="338554"/>
            <a:chOff x="2182473" y="6042337"/>
            <a:chExt cx="3483392" cy="338554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A8B5966-E92A-4E5A-AD22-C906DB07EFD4}"/>
                </a:ext>
              </a:extLst>
            </p:cNvPr>
            <p:cNvCxnSpPr/>
            <p:nvPr/>
          </p:nvCxnSpPr>
          <p:spPr>
            <a:xfrm>
              <a:off x="2182473" y="6211614"/>
              <a:ext cx="283254" cy="0"/>
            </a:xfrm>
            <a:prstGeom prst="line">
              <a:avLst/>
            </a:prstGeom>
            <a:ln w="19050">
              <a:solidFill>
                <a:srgbClr val="FF7F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60488AF-ED7A-442F-A550-BB366172E51E}"/>
                    </a:ext>
                  </a:extLst>
                </p:cNvPr>
                <p:cNvSpPr txBox="1"/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0.469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[1]+0.531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[2]=0.591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60488AF-ED7A-442F-A550-BB366172E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F72457E-DC12-46C2-98E0-F39414D09C17}"/>
              </a:ext>
            </a:extLst>
          </p:cNvPr>
          <p:cNvGrpSpPr/>
          <p:nvPr/>
        </p:nvGrpSpPr>
        <p:grpSpPr>
          <a:xfrm>
            <a:off x="2554586" y="2193874"/>
            <a:ext cx="2511399" cy="2410936"/>
            <a:chOff x="2554586" y="2193874"/>
            <a:chExt cx="2511399" cy="2410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EC6B2D52-7121-4158-8BE5-97150774BE22}"/>
                    </a:ext>
                  </a:extLst>
                </p:cNvPr>
                <p:cNvSpPr txBox="1"/>
                <p:nvPr/>
              </p:nvSpPr>
              <p:spPr>
                <a:xfrm>
                  <a:off x="2554586" y="3429000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EC6B2D52-7121-4158-8BE5-97150774B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4586" y="3429000"/>
                  <a:ext cx="783422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AAF80D5-27A1-4E9D-9946-9AC6B03020B0}"/>
                    </a:ext>
                  </a:extLst>
                </p:cNvPr>
                <p:cNvSpPr txBox="1"/>
                <p:nvPr/>
              </p:nvSpPr>
              <p:spPr>
                <a:xfrm>
                  <a:off x="4086020" y="2709566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AAF80D5-27A1-4E9D-9946-9AC6B0302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020" y="2709566"/>
                  <a:ext cx="783422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53EEE1E-7C32-4AA0-914D-87BF9D129452}"/>
                    </a:ext>
                  </a:extLst>
                </p:cNvPr>
                <p:cNvSpPr txBox="1"/>
                <p:nvPr/>
              </p:nvSpPr>
              <p:spPr>
                <a:xfrm>
                  <a:off x="4282563" y="4143145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53EEE1E-7C32-4AA0-914D-87BF9D129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2563" y="4143145"/>
                  <a:ext cx="78342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097539A0-00F9-4B8D-A38D-053FB77D88AF}"/>
                    </a:ext>
                  </a:extLst>
                </p:cNvPr>
                <p:cNvSpPr txBox="1"/>
                <p:nvPr/>
              </p:nvSpPr>
              <p:spPr>
                <a:xfrm>
                  <a:off x="2983485" y="2193874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097539A0-00F9-4B8D-A38D-053FB77D8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3485" y="2193874"/>
                  <a:ext cx="783422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1803E1E-C48E-465F-B3A4-31D8A72C5FA0}"/>
              </a:ext>
            </a:extLst>
          </p:cNvPr>
          <p:cNvGrpSpPr/>
          <p:nvPr/>
        </p:nvGrpSpPr>
        <p:grpSpPr>
          <a:xfrm>
            <a:off x="7022807" y="1737652"/>
            <a:ext cx="3789389" cy="2422019"/>
            <a:chOff x="6972358" y="1236236"/>
            <a:chExt cx="3789389" cy="242201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4625179-BA94-45E5-9D05-15C012A2CCFB}"/>
                </a:ext>
              </a:extLst>
            </p:cNvPr>
            <p:cNvGrpSpPr/>
            <p:nvPr/>
          </p:nvGrpSpPr>
          <p:grpSpPr>
            <a:xfrm>
              <a:off x="6972358" y="1236236"/>
              <a:ext cx="3789389" cy="2422019"/>
              <a:chOff x="4828324" y="2226282"/>
              <a:chExt cx="3789389" cy="24220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93">
                    <a:extLst>
                      <a:ext uri="{FF2B5EF4-FFF2-40B4-BE49-F238E27FC236}">
                        <a16:creationId xmlns:a16="http://schemas.microsoft.com/office/drawing/2014/main" id="{2569E6C0-17E9-4840-BCB6-A4CDF7A72D5E}"/>
                      </a:ext>
                    </a:extLst>
                  </p:cNvPr>
                  <p:cNvSpPr/>
                  <p:nvPr/>
                </p:nvSpPr>
                <p:spPr>
                  <a:xfrm>
                    <a:off x="6385987" y="2226282"/>
                    <a:ext cx="523630" cy="503300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HK" sz="2100" i="1">
                              <a:latin typeface="Cambria Math" charset="0"/>
                            </a:rPr>
                            <m:t>𝑐</m:t>
                          </m:r>
                        </m:oMath>
                      </m:oMathPara>
                    </a14:m>
                    <a:endParaRPr lang="zh-HK" altLang="en-US" sz="2100" i="1" dirty="0"/>
                  </a:p>
                </p:txBody>
              </p:sp>
            </mc:Choice>
            <mc:Fallback xmlns="">
              <p:sp>
                <p:nvSpPr>
                  <p:cNvPr id="22" name="Oval 93">
                    <a:extLst>
                      <a:ext uri="{FF2B5EF4-FFF2-40B4-BE49-F238E27FC236}">
                        <a16:creationId xmlns:a16="http://schemas.microsoft.com/office/drawing/2014/main" id="{2569E6C0-17E9-4840-BCB6-A4CDF7A72D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5987" y="2226282"/>
                    <a:ext cx="523630" cy="5033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15">
                <a:extLst>
                  <a:ext uri="{FF2B5EF4-FFF2-40B4-BE49-F238E27FC236}">
                    <a16:creationId xmlns:a16="http://schemas.microsoft.com/office/drawing/2014/main" id="{63F22040-8627-4A64-9DED-8E6DF18EB17F}"/>
                  </a:ext>
                </a:extLst>
              </p:cNvPr>
              <p:cNvCxnSpPr>
                <a:stCxn id="22" idx="5"/>
                <a:endCxn id="34" idx="1"/>
              </p:cNvCxnSpPr>
              <p:nvPr/>
            </p:nvCxnSpPr>
            <p:spPr>
              <a:xfrm>
                <a:off x="6832933" y="2655875"/>
                <a:ext cx="611258" cy="441856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16">
                <a:extLst>
                  <a:ext uri="{FF2B5EF4-FFF2-40B4-BE49-F238E27FC236}">
                    <a16:creationId xmlns:a16="http://schemas.microsoft.com/office/drawing/2014/main" id="{F87291B5-F343-42F6-8454-C714EBF24D38}"/>
                  </a:ext>
                </a:extLst>
              </p:cNvPr>
              <p:cNvCxnSpPr>
                <a:stCxn id="22" idx="3"/>
                <a:endCxn id="27" idx="7"/>
              </p:cNvCxnSpPr>
              <p:nvPr/>
            </p:nvCxnSpPr>
            <p:spPr>
              <a:xfrm flipH="1">
                <a:off x="5863874" y="2655875"/>
                <a:ext cx="598797" cy="43540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17">
                    <a:extLst>
                      <a:ext uri="{FF2B5EF4-FFF2-40B4-BE49-F238E27FC236}">
                        <a16:creationId xmlns:a16="http://schemas.microsoft.com/office/drawing/2014/main" id="{E186D298-8406-471C-8E29-B81DF029C9F6}"/>
                      </a:ext>
                    </a:extLst>
                  </p:cNvPr>
                  <p:cNvSpPr/>
                  <p:nvPr/>
                </p:nvSpPr>
                <p:spPr>
                  <a:xfrm>
                    <a:off x="5678743" y="2595589"/>
                    <a:ext cx="440872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HK" sz="2100" i="1">
                                  <a:latin typeface="Cambria Math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zh-HK" altLang="en-US" sz="2100" dirty="0"/>
                  </a:p>
                </p:txBody>
              </p:sp>
            </mc:Choice>
            <mc:Fallback xmlns="">
              <p:sp>
                <p:nvSpPr>
                  <p:cNvPr id="25" name="Rectangle 17">
                    <a:extLst>
                      <a:ext uri="{FF2B5EF4-FFF2-40B4-BE49-F238E27FC236}">
                        <a16:creationId xmlns:a16="http://schemas.microsoft.com/office/drawing/2014/main" id="{E186D298-8406-471C-8E29-B81DF029C9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8743" y="2595589"/>
                    <a:ext cx="440872" cy="41549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389" b="-14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19">
                    <a:extLst>
                      <a:ext uri="{FF2B5EF4-FFF2-40B4-BE49-F238E27FC236}">
                        <a16:creationId xmlns:a16="http://schemas.microsoft.com/office/drawing/2014/main" id="{6F601707-2AA3-4102-8BF8-4B759DA56499}"/>
                      </a:ext>
                    </a:extLst>
                  </p:cNvPr>
                  <p:cNvSpPr/>
                  <p:nvPr/>
                </p:nvSpPr>
                <p:spPr>
                  <a:xfrm>
                    <a:off x="7147071" y="2626309"/>
                    <a:ext cx="440872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HK" sz="2100" i="1">
                                  <a:latin typeface="Cambria Math"/>
                                </a:rPr>
                                <m:t>+</m:t>
                              </m:r>
                            </m:sup>
                          </m:sSubSup>
                        </m:oMath>
                      </m:oMathPara>
                    </a14:m>
                    <a:endParaRPr lang="zh-HK" altLang="en-US" sz="2100" dirty="0"/>
                  </a:p>
                </p:txBody>
              </p:sp>
            </mc:Choice>
            <mc:Fallback xmlns="">
              <p:sp>
                <p:nvSpPr>
                  <p:cNvPr id="26" name="Rectangle 19">
                    <a:extLst>
                      <a:ext uri="{FF2B5EF4-FFF2-40B4-BE49-F238E27FC236}">
                        <a16:creationId xmlns:a16="http://schemas.microsoft.com/office/drawing/2014/main" id="{6F601707-2AA3-4102-8BF8-4B759DA564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7071" y="2626309"/>
                    <a:ext cx="440872" cy="41549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370" b="-14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1">
                    <a:extLst>
                      <a:ext uri="{FF2B5EF4-FFF2-40B4-BE49-F238E27FC236}">
                        <a16:creationId xmlns:a16="http://schemas.microsoft.com/office/drawing/2014/main" id="{6044C80D-C72B-43F3-8E88-F045B2676139}"/>
                      </a:ext>
                    </a:extLst>
                  </p:cNvPr>
                  <p:cNvSpPr/>
                  <p:nvPr/>
                </p:nvSpPr>
                <p:spPr>
                  <a:xfrm>
                    <a:off x="5416928" y="3017570"/>
                    <a:ext cx="523630" cy="503300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HK" altLang="en-US" sz="2100" i="1" dirty="0"/>
                  </a:p>
                </p:txBody>
              </p:sp>
            </mc:Choice>
            <mc:Fallback xmlns="">
              <p:sp>
                <p:nvSpPr>
                  <p:cNvPr id="27" name="Oval 21">
                    <a:extLst>
                      <a:ext uri="{FF2B5EF4-FFF2-40B4-BE49-F238E27FC236}">
                        <a16:creationId xmlns:a16="http://schemas.microsoft.com/office/drawing/2014/main" id="{6044C80D-C72B-43F3-8E88-F045B26761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6928" y="3017570"/>
                    <a:ext cx="523630" cy="503300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Arrow Connector 15">
                <a:extLst>
                  <a:ext uri="{FF2B5EF4-FFF2-40B4-BE49-F238E27FC236}">
                    <a16:creationId xmlns:a16="http://schemas.microsoft.com/office/drawing/2014/main" id="{A63BB260-F608-4322-B2C3-885FBC0480E2}"/>
                  </a:ext>
                </a:extLst>
              </p:cNvPr>
              <p:cNvCxnSpPr>
                <a:stCxn id="27" idx="5"/>
                <a:endCxn id="29" idx="0"/>
              </p:cNvCxnSpPr>
              <p:nvPr/>
            </p:nvCxnSpPr>
            <p:spPr>
              <a:xfrm>
                <a:off x="5863874" y="3447163"/>
                <a:ext cx="276822" cy="69290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52">
                    <a:extLst>
                      <a:ext uri="{FF2B5EF4-FFF2-40B4-BE49-F238E27FC236}">
                        <a16:creationId xmlns:a16="http://schemas.microsoft.com/office/drawing/2014/main" id="{6D34ED35-B846-472E-A8E7-3BFCF298962C}"/>
                      </a:ext>
                    </a:extLst>
                  </p:cNvPr>
                  <p:cNvSpPr/>
                  <p:nvPr/>
                </p:nvSpPr>
                <p:spPr>
                  <a:xfrm>
                    <a:off x="5878881" y="4140067"/>
                    <a:ext cx="523630" cy="5033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HK" altLang="en-US" sz="2100" i="1" dirty="0"/>
                  </a:p>
                </p:txBody>
              </p:sp>
            </mc:Choice>
            <mc:Fallback xmlns="">
              <p:sp>
                <p:nvSpPr>
                  <p:cNvPr id="29" name="Oval 52">
                    <a:extLst>
                      <a:ext uri="{FF2B5EF4-FFF2-40B4-BE49-F238E27FC236}">
                        <a16:creationId xmlns:a16="http://schemas.microsoft.com/office/drawing/2014/main" id="{6D34ED35-B846-472E-A8E7-3BFCF29896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881" y="4140067"/>
                    <a:ext cx="523630" cy="50330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36">
                    <a:extLst>
                      <a:ext uri="{FF2B5EF4-FFF2-40B4-BE49-F238E27FC236}">
                        <a16:creationId xmlns:a16="http://schemas.microsoft.com/office/drawing/2014/main" id="{83F09964-23C7-47A1-8C77-01AFF528AE27}"/>
                      </a:ext>
                    </a:extLst>
                  </p:cNvPr>
                  <p:cNvSpPr/>
                  <p:nvPr/>
                </p:nvSpPr>
                <p:spPr>
                  <a:xfrm>
                    <a:off x="6031919" y="3616769"/>
                    <a:ext cx="440872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oMath>
                      </m:oMathPara>
                    </a14:m>
                    <a:endParaRPr lang="zh-HK" altLang="en-US" sz="2100" dirty="0"/>
                  </a:p>
                </p:txBody>
              </p:sp>
            </mc:Choice>
            <mc:Fallback xmlns="">
              <p:sp>
                <p:nvSpPr>
                  <p:cNvPr id="30" name="Rectangle 36">
                    <a:extLst>
                      <a:ext uri="{FF2B5EF4-FFF2-40B4-BE49-F238E27FC236}">
                        <a16:creationId xmlns:a16="http://schemas.microsoft.com/office/drawing/2014/main" id="{83F09964-23C7-47A1-8C77-01AFF528AE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1919" y="3616769"/>
                    <a:ext cx="440872" cy="41549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370" b="-14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15">
                <a:extLst>
                  <a:ext uri="{FF2B5EF4-FFF2-40B4-BE49-F238E27FC236}">
                    <a16:creationId xmlns:a16="http://schemas.microsoft.com/office/drawing/2014/main" id="{7B8D4B3D-285A-4328-B8FC-F2FCF6FA12F5}"/>
                  </a:ext>
                </a:extLst>
              </p:cNvPr>
              <p:cNvCxnSpPr>
                <a:stCxn id="27" idx="3"/>
                <a:endCxn id="32" idx="0"/>
              </p:cNvCxnSpPr>
              <p:nvPr/>
            </p:nvCxnSpPr>
            <p:spPr>
              <a:xfrm flipH="1">
                <a:off x="5155596" y="3447163"/>
                <a:ext cx="338016" cy="697838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52">
                    <a:extLst>
                      <a:ext uri="{FF2B5EF4-FFF2-40B4-BE49-F238E27FC236}">
                        <a16:creationId xmlns:a16="http://schemas.microsoft.com/office/drawing/2014/main" id="{BF3C69BF-49F0-445C-A231-773421F798A5}"/>
                      </a:ext>
                    </a:extLst>
                  </p:cNvPr>
                  <p:cNvSpPr/>
                  <p:nvPr/>
                </p:nvSpPr>
                <p:spPr>
                  <a:xfrm>
                    <a:off x="4893781" y="4145001"/>
                    <a:ext cx="523630" cy="5033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HK" altLang="en-US" sz="2100" i="1" dirty="0"/>
                  </a:p>
                </p:txBody>
              </p:sp>
            </mc:Choice>
            <mc:Fallback xmlns="">
              <p:sp>
                <p:nvSpPr>
                  <p:cNvPr id="32" name="Oval 52">
                    <a:extLst>
                      <a:ext uri="{FF2B5EF4-FFF2-40B4-BE49-F238E27FC236}">
                        <a16:creationId xmlns:a16="http://schemas.microsoft.com/office/drawing/2014/main" id="{BF3C69BF-49F0-445C-A231-773421F798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3781" y="4145001"/>
                    <a:ext cx="523630" cy="5033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6">
                    <a:extLst>
                      <a:ext uri="{FF2B5EF4-FFF2-40B4-BE49-F238E27FC236}">
                        <a16:creationId xmlns:a16="http://schemas.microsoft.com/office/drawing/2014/main" id="{3A48889A-B793-4977-899F-F076B33FE507}"/>
                      </a:ext>
                    </a:extLst>
                  </p:cNvPr>
                  <p:cNvSpPr/>
                  <p:nvPr/>
                </p:nvSpPr>
                <p:spPr>
                  <a:xfrm>
                    <a:off x="4828324" y="3611382"/>
                    <a:ext cx="440872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2100" i="1">
                                  <a:latin typeface="Cambria Math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zh-HK" altLang="en-US" sz="2100" dirty="0"/>
                  </a:p>
                </p:txBody>
              </p:sp>
            </mc:Choice>
            <mc:Fallback xmlns="">
              <p:sp>
                <p:nvSpPr>
                  <p:cNvPr id="33" name="Rectangle 36">
                    <a:extLst>
                      <a:ext uri="{FF2B5EF4-FFF2-40B4-BE49-F238E27FC236}">
                        <a16:creationId xmlns:a16="http://schemas.microsoft.com/office/drawing/2014/main" id="{3A48889A-B793-4977-899F-F076B33FE5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8324" y="3611382"/>
                    <a:ext cx="440872" cy="41549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389" b="-14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21">
                    <a:extLst>
                      <a:ext uri="{FF2B5EF4-FFF2-40B4-BE49-F238E27FC236}">
                        <a16:creationId xmlns:a16="http://schemas.microsoft.com/office/drawing/2014/main" id="{75B622E7-56C8-4AD5-9973-00B326A62942}"/>
                      </a:ext>
                    </a:extLst>
                  </p:cNvPr>
                  <p:cNvSpPr/>
                  <p:nvPr/>
                </p:nvSpPr>
                <p:spPr>
                  <a:xfrm>
                    <a:off x="7367507" y="3024024"/>
                    <a:ext cx="523630" cy="503300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HK" altLang="en-US" sz="2100" i="1" dirty="0"/>
                  </a:p>
                </p:txBody>
              </p:sp>
            </mc:Choice>
            <mc:Fallback xmlns="">
              <p:sp>
                <p:nvSpPr>
                  <p:cNvPr id="34" name="Oval 21">
                    <a:extLst>
                      <a:ext uri="{FF2B5EF4-FFF2-40B4-BE49-F238E27FC236}">
                        <a16:creationId xmlns:a16="http://schemas.microsoft.com/office/drawing/2014/main" id="{75B622E7-56C8-4AD5-9973-00B326A629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7507" y="3024024"/>
                    <a:ext cx="523630" cy="503300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6">
                    <a:extLst>
                      <a:ext uri="{FF2B5EF4-FFF2-40B4-BE49-F238E27FC236}">
                        <a16:creationId xmlns:a16="http://schemas.microsoft.com/office/drawing/2014/main" id="{0D97C525-992B-41D9-9B29-2BD662C3110D}"/>
                      </a:ext>
                    </a:extLst>
                  </p:cNvPr>
                  <p:cNvSpPr/>
                  <p:nvPr/>
                </p:nvSpPr>
                <p:spPr>
                  <a:xfrm>
                    <a:off x="8146050" y="3607550"/>
                    <a:ext cx="471663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oMath>
                      </m:oMathPara>
                    </a14:m>
                    <a:endParaRPr lang="zh-HK" altLang="en-US" sz="2100" dirty="0"/>
                  </a:p>
                </p:txBody>
              </p:sp>
            </mc:Choice>
            <mc:Fallback xmlns="">
              <p:sp>
                <p:nvSpPr>
                  <p:cNvPr id="35" name="Rectangle 36">
                    <a:extLst>
                      <a:ext uri="{FF2B5EF4-FFF2-40B4-BE49-F238E27FC236}">
                        <a16:creationId xmlns:a16="http://schemas.microsoft.com/office/drawing/2014/main" id="{0D97C525-992B-41D9-9B29-2BD662C311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6050" y="3607550"/>
                    <a:ext cx="471663" cy="41549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282" b="-14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15">
                <a:extLst>
                  <a:ext uri="{FF2B5EF4-FFF2-40B4-BE49-F238E27FC236}">
                    <a16:creationId xmlns:a16="http://schemas.microsoft.com/office/drawing/2014/main" id="{382C769D-5EFE-4378-B914-A533E69C6099}"/>
                  </a:ext>
                </a:extLst>
              </p:cNvPr>
              <p:cNvCxnSpPr>
                <a:stCxn id="34" idx="3"/>
                <a:endCxn id="38" idx="0"/>
              </p:cNvCxnSpPr>
              <p:nvPr/>
            </p:nvCxnSpPr>
            <p:spPr>
              <a:xfrm flipH="1">
                <a:off x="7066701" y="3453617"/>
                <a:ext cx="377490" cy="678116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21">
                    <a:extLst>
                      <a:ext uri="{FF2B5EF4-FFF2-40B4-BE49-F238E27FC236}">
                        <a16:creationId xmlns:a16="http://schemas.microsoft.com/office/drawing/2014/main" id="{C32FBD30-C9BC-4255-8595-DED57A185759}"/>
                      </a:ext>
                    </a:extLst>
                  </p:cNvPr>
                  <p:cNvSpPr/>
                  <p:nvPr/>
                </p:nvSpPr>
                <p:spPr>
                  <a:xfrm>
                    <a:off x="8070020" y="4120279"/>
                    <a:ext cx="523630" cy="503300"/>
                  </a:xfrm>
                  <a:prstGeom prst="ellipse">
                    <a:avLst/>
                  </a:prstGeom>
                  <a:no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HK" altLang="en-US" sz="2100" i="1" dirty="0"/>
                  </a:p>
                </p:txBody>
              </p:sp>
            </mc:Choice>
            <mc:Fallback xmlns="">
              <p:sp>
                <p:nvSpPr>
                  <p:cNvPr id="37" name="Oval 21">
                    <a:extLst>
                      <a:ext uri="{FF2B5EF4-FFF2-40B4-BE49-F238E27FC236}">
                        <a16:creationId xmlns:a16="http://schemas.microsoft.com/office/drawing/2014/main" id="{C32FBD30-C9BC-4255-8595-DED57A1857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0020" y="4120279"/>
                    <a:ext cx="523630" cy="50330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Oval 21">
                    <a:extLst>
                      <a:ext uri="{FF2B5EF4-FFF2-40B4-BE49-F238E27FC236}">
                        <a16:creationId xmlns:a16="http://schemas.microsoft.com/office/drawing/2014/main" id="{E783ED12-C552-415B-AEA2-3BCECE952D44}"/>
                      </a:ext>
                    </a:extLst>
                  </p:cNvPr>
                  <p:cNvSpPr/>
                  <p:nvPr/>
                </p:nvSpPr>
                <p:spPr>
                  <a:xfrm>
                    <a:off x="6804886" y="4131733"/>
                    <a:ext cx="523630" cy="503300"/>
                  </a:xfrm>
                  <a:prstGeom prst="ellipse">
                    <a:avLst/>
                  </a:prstGeom>
                  <a:noFill/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HK" altLang="en-US" sz="2100" i="1" dirty="0"/>
                  </a:p>
                </p:txBody>
              </p:sp>
            </mc:Choice>
            <mc:Fallback xmlns="">
              <p:sp>
                <p:nvSpPr>
                  <p:cNvPr id="38" name="Oval 21">
                    <a:extLst>
                      <a:ext uri="{FF2B5EF4-FFF2-40B4-BE49-F238E27FC236}">
                        <a16:creationId xmlns:a16="http://schemas.microsoft.com/office/drawing/2014/main" id="{E783ED12-C552-415B-AEA2-3BCECE952D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886" y="4131733"/>
                    <a:ext cx="523630" cy="503300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15">
                <a:extLst>
                  <a:ext uri="{FF2B5EF4-FFF2-40B4-BE49-F238E27FC236}">
                    <a16:creationId xmlns:a16="http://schemas.microsoft.com/office/drawing/2014/main" id="{51065E00-31A6-4AE7-9054-F61041D99C35}"/>
                  </a:ext>
                </a:extLst>
              </p:cNvPr>
              <p:cNvCxnSpPr/>
              <p:nvPr/>
            </p:nvCxnSpPr>
            <p:spPr>
              <a:xfrm>
                <a:off x="7814453" y="3453617"/>
                <a:ext cx="517382" cy="66666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36">
                  <a:extLst>
                    <a:ext uri="{FF2B5EF4-FFF2-40B4-BE49-F238E27FC236}">
                      <a16:creationId xmlns:a16="http://schemas.microsoft.com/office/drawing/2014/main" id="{5C1D8662-DA1E-405F-BCA1-7F75140D2888}"/>
                    </a:ext>
                  </a:extLst>
                </p:cNvPr>
                <p:cNvSpPr/>
                <p:nvPr/>
              </p:nvSpPr>
              <p:spPr>
                <a:xfrm>
                  <a:off x="8976967" y="2481354"/>
                  <a:ext cx="440872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HK" sz="2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HK" sz="2100" i="1">
                                <a:latin typeface="Cambria Math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zh-HK" altLang="en-US" sz="2100" dirty="0"/>
                </a:p>
              </p:txBody>
            </p:sp>
          </mc:Choice>
          <mc:Fallback xmlns="">
            <p:sp>
              <p:nvSpPr>
                <p:cNvPr id="46" name="Rectangle 36">
                  <a:extLst>
                    <a:ext uri="{FF2B5EF4-FFF2-40B4-BE49-F238E27FC236}">
                      <a16:creationId xmlns:a16="http://schemas.microsoft.com/office/drawing/2014/main" id="{5C1D8662-DA1E-405F-BCA1-7F75140D28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6967" y="2481354"/>
                  <a:ext cx="440872" cy="415498"/>
                </a:xfrm>
                <a:prstGeom prst="rect">
                  <a:avLst/>
                </a:prstGeom>
                <a:blipFill>
                  <a:blip r:embed="rId24"/>
                  <a:stretch>
                    <a:fillRect l="-1389"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9" name="Picture 4">
            <a:extLst>
              <a:ext uri="{FF2B5EF4-FFF2-40B4-BE49-F238E27FC236}">
                <a16:creationId xmlns:a16="http://schemas.microsoft.com/office/drawing/2014/main" id="{C2CBD99F-A48D-4A31-94D3-34415436500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3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69A915B-73F5-491B-8CD1-39F67B3C2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046" y="1753815"/>
            <a:ext cx="3924300" cy="36099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2AE13D-5D57-49BA-85E9-5EF2A2B009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2AE13D-5D57-49BA-85E9-5EF2A2B00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6B2D52-7121-4158-8BE5-97150774BE22}"/>
                  </a:ext>
                </a:extLst>
              </p:cNvPr>
              <p:cNvSpPr txBox="1"/>
              <p:nvPr/>
            </p:nvSpPr>
            <p:spPr>
              <a:xfrm>
                <a:off x="2554586" y="3429000"/>
                <a:ext cx="783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6B2D52-7121-4158-8BE5-97150774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586" y="3429000"/>
                <a:ext cx="783422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AF80D5-27A1-4E9D-9946-9AC6B03020B0}"/>
                  </a:ext>
                </a:extLst>
              </p:cNvPr>
              <p:cNvSpPr txBox="1"/>
              <p:nvPr/>
            </p:nvSpPr>
            <p:spPr>
              <a:xfrm>
                <a:off x="4095293" y="2368755"/>
                <a:ext cx="783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AF80D5-27A1-4E9D-9946-9AC6B0302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293" y="2368755"/>
                <a:ext cx="783422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B90E31D4-E2E8-4722-B215-EA9924383C6C}"/>
              </a:ext>
            </a:extLst>
          </p:cNvPr>
          <p:cNvGrpSpPr/>
          <p:nvPr/>
        </p:nvGrpSpPr>
        <p:grpSpPr>
          <a:xfrm>
            <a:off x="1793008" y="5563867"/>
            <a:ext cx="3483392" cy="338554"/>
            <a:chOff x="2182473" y="6042337"/>
            <a:chExt cx="3483392" cy="338554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01E2B18-D07C-4CA2-A953-BAA3811D99C2}"/>
                </a:ext>
              </a:extLst>
            </p:cNvPr>
            <p:cNvCxnSpPr/>
            <p:nvPr/>
          </p:nvCxnSpPr>
          <p:spPr>
            <a:xfrm>
              <a:off x="2182473" y="6211614"/>
              <a:ext cx="283254" cy="0"/>
            </a:xfrm>
            <a:prstGeom prst="line">
              <a:avLst/>
            </a:prstGeom>
            <a:ln w="19050">
              <a:solidFill>
                <a:srgbClr val="1F77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809A927-EFA5-413D-88E0-482175F1E9A3}"/>
                    </a:ext>
                  </a:extLst>
                </p:cNvPr>
                <p:cNvSpPr txBox="1"/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0.781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[1]+0.219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[2]=0.756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809A927-EFA5-413D-88E0-482175F1E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1011FB5-418F-4096-943F-479C673AC217}"/>
              </a:ext>
            </a:extLst>
          </p:cNvPr>
          <p:cNvGrpSpPr/>
          <p:nvPr/>
        </p:nvGrpSpPr>
        <p:grpSpPr>
          <a:xfrm>
            <a:off x="1793008" y="5927994"/>
            <a:ext cx="3483392" cy="338554"/>
            <a:chOff x="2182473" y="6042337"/>
            <a:chExt cx="3483392" cy="338554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A8B5966-E92A-4E5A-AD22-C906DB07EFD4}"/>
                </a:ext>
              </a:extLst>
            </p:cNvPr>
            <p:cNvCxnSpPr/>
            <p:nvPr/>
          </p:nvCxnSpPr>
          <p:spPr>
            <a:xfrm>
              <a:off x="2182473" y="6211614"/>
              <a:ext cx="283254" cy="0"/>
            </a:xfrm>
            <a:prstGeom prst="line">
              <a:avLst/>
            </a:prstGeom>
            <a:ln w="19050">
              <a:solidFill>
                <a:srgbClr val="FF7F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60488AF-ED7A-442F-A550-BB366172E51E}"/>
                    </a:ext>
                  </a:extLst>
                </p:cNvPr>
                <p:cNvSpPr txBox="1"/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0.469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[1]+0.531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[2]=0.591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60488AF-ED7A-442F-A550-BB366172E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53EEE1E-7C32-4AA0-914D-87BF9D129452}"/>
                  </a:ext>
                </a:extLst>
              </p:cNvPr>
              <p:cNvSpPr txBox="1"/>
              <p:nvPr/>
            </p:nvSpPr>
            <p:spPr>
              <a:xfrm>
                <a:off x="4339319" y="4129705"/>
                <a:ext cx="783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53EEE1E-7C32-4AA0-914D-87BF9D12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19" y="4129705"/>
                <a:ext cx="783422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97539A0-00F9-4B8D-A38D-053FB77D88AF}"/>
                  </a:ext>
                </a:extLst>
              </p:cNvPr>
              <p:cNvSpPr txBox="1"/>
              <p:nvPr/>
            </p:nvSpPr>
            <p:spPr>
              <a:xfrm>
                <a:off x="2983485" y="2193874"/>
                <a:ext cx="783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97539A0-00F9-4B8D-A38D-053FB77D8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485" y="2193874"/>
                <a:ext cx="78342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1ED9709-BFA9-4F87-BB55-7BAF66A515A5}"/>
                  </a:ext>
                </a:extLst>
              </p:cNvPr>
              <p:cNvSpPr txBox="1"/>
              <p:nvPr/>
            </p:nvSpPr>
            <p:spPr>
              <a:xfrm>
                <a:off x="2118958" y="2186599"/>
                <a:ext cx="783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1ED9709-BFA9-4F87-BB55-7BAF66A51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958" y="2186599"/>
                <a:ext cx="783422" cy="461665"/>
              </a:xfrm>
              <a:prstGeom prst="rect">
                <a:avLst/>
              </a:prstGeom>
              <a:blipFill>
                <a:blip r:embed="rId1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225DCFB-6854-482A-992F-DA69C3478771}"/>
                  </a:ext>
                </a:extLst>
              </p:cNvPr>
              <p:cNvSpPr txBox="1"/>
              <p:nvPr/>
            </p:nvSpPr>
            <p:spPr>
              <a:xfrm>
                <a:off x="3577425" y="2940006"/>
                <a:ext cx="783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225DCFB-6854-482A-992F-DA69C347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425" y="2940006"/>
                <a:ext cx="783422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D5F6ADF-F057-4EA9-AD21-BFF5E6390F11}"/>
                  </a:ext>
                </a:extLst>
              </p:cNvPr>
              <p:cNvSpPr txBox="1"/>
              <p:nvPr/>
            </p:nvSpPr>
            <p:spPr>
              <a:xfrm>
                <a:off x="4220035" y="3260887"/>
                <a:ext cx="783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D5F6ADF-F057-4EA9-AD21-BFF5E6390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035" y="3260887"/>
                <a:ext cx="78342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1CFA02-A962-4C63-B693-2AE901B2C641}"/>
              </a:ext>
            </a:extLst>
          </p:cNvPr>
          <p:cNvGrpSpPr/>
          <p:nvPr/>
        </p:nvGrpSpPr>
        <p:grpSpPr>
          <a:xfrm>
            <a:off x="6573896" y="1128427"/>
            <a:ext cx="4584771" cy="3623157"/>
            <a:chOff x="6525226" y="1619410"/>
            <a:chExt cx="4584771" cy="362315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1803E1E-C48E-465F-B3A4-31D8A72C5FA0}"/>
                </a:ext>
              </a:extLst>
            </p:cNvPr>
            <p:cNvGrpSpPr/>
            <p:nvPr/>
          </p:nvGrpSpPr>
          <p:grpSpPr>
            <a:xfrm>
              <a:off x="6971552" y="1619410"/>
              <a:ext cx="3789389" cy="2422019"/>
              <a:chOff x="6972358" y="1236236"/>
              <a:chExt cx="3789389" cy="2422019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A4625179-BA94-45E5-9D05-15C012A2CCFB}"/>
                  </a:ext>
                </a:extLst>
              </p:cNvPr>
              <p:cNvGrpSpPr/>
              <p:nvPr/>
            </p:nvGrpSpPr>
            <p:grpSpPr>
              <a:xfrm>
                <a:off x="6972358" y="1236236"/>
                <a:ext cx="3789389" cy="2422019"/>
                <a:chOff x="4828324" y="2226282"/>
                <a:chExt cx="3789389" cy="242201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Oval 93">
                      <a:extLst>
                        <a:ext uri="{FF2B5EF4-FFF2-40B4-BE49-F238E27FC236}">
                          <a16:creationId xmlns:a16="http://schemas.microsoft.com/office/drawing/2014/main" id="{2569E6C0-17E9-4840-BCB6-A4CDF7A72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5987" y="2226282"/>
                      <a:ext cx="523630" cy="503300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HK" sz="2100" i="1">
                                <a:latin typeface="Cambria Math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zh-HK" altLang="en-US" sz="2100" i="1" dirty="0"/>
                    </a:p>
                  </p:txBody>
                </p:sp>
              </mc:Choice>
              <mc:Fallback xmlns="">
                <p:sp>
                  <p:nvSpPr>
                    <p:cNvPr id="22" name="Oval 93">
                      <a:extLst>
                        <a:ext uri="{FF2B5EF4-FFF2-40B4-BE49-F238E27FC236}">
                          <a16:creationId xmlns:a16="http://schemas.microsoft.com/office/drawing/2014/main" id="{2569E6C0-17E9-4840-BCB6-A4CDF7A72D5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5987" y="2226282"/>
                      <a:ext cx="523630" cy="503300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15">
                  <a:extLst>
                    <a:ext uri="{FF2B5EF4-FFF2-40B4-BE49-F238E27FC236}">
                      <a16:creationId xmlns:a16="http://schemas.microsoft.com/office/drawing/2014/main" id="{63F22040-8627-4A64-9DED-8E6DF18EB17F}"/>
                    </a:ext>
                  </a:extLst>
                </p:cNvPr>
                <p:cNvCxnSpPr>
                  <a:stCxn id="22" idx="5"/>
                  <a:endCxn id="34" idx="1"/>
                </p:cNvCxnSpPr>
                <p:nvPr/>
              </p:nvCxnSpPr>
              <p:spPr>
                <a:xfrm>
                  <a:off x="6832933" y="2655875"/>
                  <a:ext cx="611258" cy="441856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16">
                  <a:extLst>
                    <a:ext uri="{FF2B5EF4-FFF2-40B4-BE49-F238E27FC236}">
                      <a16:creationId xmlns:a16="http://schemas.microsoft.com/office/drawing/2014/main" id="{F87291B5-F343-42F6-8454-C714EBF24D38}"/>
                    </a:ext>
                  </a:extLst>
                </p:cNvPr>
                <p:cNvCxnSpPr>
                  <a:stCxn id="22" idx="3"/>
                  <a:endCxn id="27" idx="7"/>
                </p:cNvCxnSpPr>
                <p:nvPr/>
              </p:nvCxnSpPr>
              <p:spPr>
                <a:xfrm flipH="1">
                  <a:off x="5863874" y="2655875"/>
                  <a:ext cx="598797" cy="435402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17">
                      <a:extLst>
                        <a:ext uri="{FF2B5EF4-FFF2-40B4-BE49-F238E27FC236}">
                          <a16:creationId xmlns:a16="http://schemas.microsoft.com/office/drawing/2014/main" id="{E186D298-8406-471C-8E29-B81DF029C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8743" y="2595589"/>
                      <a:ext cx="440872" cy="4154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−</m:t>
                                </m:r>
                              </m:sup>
                            </m:sSubSup>
                          </m:oMath>
                        </m:oMathPara>
                      </a14:m>
                      <a:endParaRPr lang="zh-HK" altLang="en-US" sz="2100" dirty="0"/>
                    </a:p>
                  </p:txBody>
                </p:sp>
              </mc:Choice>
              <mc:Fallback xmlns="">
                <p:sp>
                  <p:nvSpPr>
                    <p:cNvPr id="25" name="Rectangle 17">
                      <a:extLst>
                        <a:ext uri="{FF2B5EF4-FFF2-40B4-BE49-F238E27FC236}">
                          <a16:creationId xmlns:a16="http://schemas.microsoft.com/office/drawing/2014/main" id="{E186D298-8406-471C-8E29-B81DF029C9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78743" y="2595589"/>
                      <a:ext cx="440872" cy="415498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89" b="-14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Rectangle 19">
                      <a:extLst>
                        <a:ext uri="{FF2B5EF4-FFF2-40B4-BE49-F238E27FC236}">
                          <a16:creationId xmlns:a16="http://schemas.microsoft.com/office/drawing/2014/main" id="{6F601707-2AA3-4102-8BF8-4B759DA56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7071" y="2626309"/>
                      <a:ext cx="440872" cy="4154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+</m:t>
                                </m:r>
                              </m:sup>
                            </m:sSubSup>
                          </m:oMath>
                        </m:oMathPara>
                      </a14:m>
                      <a:endParaRPr lang="zh-HK" altLang="en-US" sz="2100" dirty="0"/>
                    </a:p>
                  </p:txBody>
                </p:sp>
              </mc:Choice>
              <mc:Fallback xmlns="">
                <p:sp>
                  <p:nvSpPr>
                    <p:cNvPr id="26" name="Rectangle 19">
                      <a:extLst>
                        <a:ext uri="{FF2B5EF4-FFF2-40B4-BE49-F238E27FC236}">
                          <a16:creationId xmlns:a16="http://schemas.microsoft.com/office/drawing/2014/main" id="{6F601707-2AA3-4102-8BF8-4B759DA5649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47071" y="2626309"/>
                      <a:ext cx="440872" cy="415498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1389" b="-14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1">
                      <a:extLst>
                        <a:ext uri="{FF2B5EF4-FFF2-40B4-BE49-F238E27FC236}">
                          <a16:creationId xmlns:a16="http://schemas.microsoft.com/office/drawing/2014/main" id="{6044C80D-C72B-43F3-8E88-F045B2676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6928" y="3017570"/>
                      <a:ext cx="523630" cy="503300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HK" altLang="en-US" sz="2100" i="1" dirty="0"/>
                    </a:p>
                  </p:txBody>
                </p:sp>
              </mc:Choice>
              <mc:Fallback xmlns="">
                <p:sp>
                  <p:nvSpPr>
                    <p:cNvPr id="27" name="Oval 21">
                      <a:extLst>
                        <a:ext uri="{FF2B5EF4-FFF2-40B4-BE49-F238E27FC236}">
                          <a16:creationId xmlns:a16="http://schemas.microsoft.com/office/drawing/2014/main" id="{6044C80D-C72B-43F3-8E88-F045B267613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16928" y="3017570"/>
                      <a:ext cx="523630" cy="503300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Arrow Connector 15">
                  <a:extLst>
                    <a:ext uri="{FF2B5EF4-FFF2-40B4-BE49-F238E27FC236}">
                      <a16:creationId xmlns:a16="http://schemas.microsoft.com/office/drawing/2014/main" id="{A63BB260-F608-4322-B2C3-885FBC0480E2}"/>
                    </a:ext>
                  </a:extLst>
                </p:cNvPr>
                <p:cNvCxnSpPr>
                  <a:stCxn id="27" idx="5"/>
                  <a:endCxn id="29" idx="0"/>
                </p:cNvCxnSpPr>
                <p:nvPr/>
              </p:nvCxnSpPr>
              <p:spPr>
                <a:xfrm>
                  <a:off x="5863874" y="3447163"/>
                  <a:ext cx="276822" cy="692904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52">
                      <a:extLst>
                        <a:ext uri="{FF2B5EF4-FFF2-40B4-BE49-F238E27FC236}">
                          <a16:creationId xmlns:a16="http://schemas.microsoft.com/office/drawing/2014/main" id="{6D34ED35-B846-472E-A8E7-3BFCF2989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8881" y="4140067"/>
                      <a:ext cx="523630" cy="5033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HK" altLang="en-US" sz="2100" i="1" dirty="0"/>
                    </a:p>
                  </p:txBody>
                </p:sp>
              </mc:Choice>
              <mc:Fallback xmlns="">
                <p:sp>
                  <p:nvSpPr>
                    <p:cNvPr id="29" name="Oval 52">
                      <a:extLst>
                        <a:ext uri="{FF2B5EF4-FFF2-40B4-BE49-F238E27FC236}">
                          <a16:creationId xmlns:a16="http://schemas.microsoft.com/office/drawing/2014/main" id="{6D34ED35-B846-472E-A8E7-3BFCF29896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78881" y="4140067"/>
                      <a:ext cx="523630" cy="503300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Rectangle 36">
                      <a:extLst>
                        <a:ext uri="{FF2B5EF4-FFF2-40B4-BE49-F238E27FC236}">
                          <a16:creationId xmlns:a16="http://schemas.microsoft.com/office/drawing/2014/main" id="{83F09964-23C7-47A1-8C77-01AFF528AE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1919" y="3616769"/>
                      <a:ext cx="440872" cy="4154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oMath>
                        </m:oMathPara>
                      </a14:m>
                      <a:endParaRPr lang="zh-HK" altLang="en-US" sz="2100" dirty="0"/>
                    </a:p>
                  </p:txBody>
                </p:sp>
              </mc:Choice>
              <mc:Fallback xmlns="">
                <p:sp>
                  <p:nvSpPr>
                    <p:cNvPr id="30" name="Rectangle 36">
                      <a:extLst>
                        <a:ext uri="{FF2B5EF4-FFF2-40B4-BE49-F238E27FC236}">
                          <a16:creationId xmlns:a16="http://schemas.microsoft.com/office/drawing/2014/main" id="{83F09964-23C7-47A1-8C77-01AFF528AE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31919" y="3616769"/>
                      <a:ext cx="440872" cy="41549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1389" r="-1389" b="-14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Arrow Connector 15">
                  <a:extLst>
                    <a:ext uri="{FF2B5EF4-FFF2-40B4-BE49-F238E27FC236}">
                      <a16:creationId xmlns:a16="http://schemas.microsoft.com/office/drawing/2014/main" id="{7B8D4B3D-285A-4328-B8FC-F2FCF6FA12F5}"/>
                    </a:ext>
                  </a:extLst>
                </p:cNvPr>
                <p:cNvCxnSpPr>
                  <a:stCxn id="27" idx="3"/>
                  <a:endCxn id="32" idx="0"/>
                </p:cNvCxnSpPr>
                <p:nvPr/>
              </p:nvCxnSpPr>
              <p:spPr>
                <a:xfrm flipH="1">
                  <a:off x="5155596" y="3447163"/>
                  <a:ext cx="338016" cy="697838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52">
                      <a:extLst>
                        <a:ext uri="{FF2B5EF4-FFF2-40B4-BE49-F238E27FC236}">
                          <a16:creationId xmlns:a16="http://schemas.microsoft.com/office/drawing/2014/main" id="{BF3C69BF-49F0-445C-A231-773421F7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3781" y="4145001"/>
                      <a:ext cx="523630" cy="5033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HK" altLang="en-US" sz="2100" i="1" dirty="0"/>
                    </a:p>
                  </p:txBody>
                </p:sp>
              </mc:Choice>
              <mc:Fallback xmlns="">
                <p:sp>
                  <p:nvSpPr>
                    <p:cNvPr id="32" name="Oval 52">
                      <a:extLst>
                        <a:ext uri="{FF2B5EF4-FFF2-40B4-BE49-F238E27FC236}">
                          <a16:creationId xmlns:a16="http://schemas.microsoft.com/office/drawing/2014/main" id="{BF3C69BF-49F0-445C-A231-773421F798A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93781" y="4145001"/>
                      <a:ext cx="523630" cy="503300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angle 36">
                      <a:extLst>
                        <a:ext uri="{FF2B5EF4-FFF2-40B4-BE49-F238E27FC236}">
                          <a16:creationId xmlns:a16="http://schemas.microsoft.com/office/drawing/2014/main" id="{3A48889A-B793-4977-899F-F076B33FE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8324" y="3611382"/>
                      <a:ext cx="440872" cy="4154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−</m:t>
                                </m:r>
                              </m:sup>
                            </m:sSubSup>
                          </m:oMath>
                        </m:oMathPara>
                      </a14:m>
                      <a:endParaRPr lang="zh-HK" altLang="en-US" sz="2100" dirty="0"/>
                    </a:p>
                  </p:txBody>
                </p:sp>
              </mc:Choice>
              <mc:Fallback xmlns="">
                <p:sp>
                  <p:nvSpPr>
                    <p:cNvPr id="33" name="Rectangle 36">
                      <a:extLst>
                        <a:ext uri="{FF2B5EF4-FFF2-40B4-BE49-F238E27FC236}">
                          <a16:creationId xmlns:a16="http://schemas.microsoft.com/office/drawing/2014/main" id="{3A48889A-B793-4977-899F-F076B33FE50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28324" y="3611382"/>
                      <a:ext cx="440872" cy="415498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1389" b="-14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21">
                      <a:extLst>
                        <a:ext uri="{FF2B5EF4-FFF2-40B4-BE49-F238E27FC236}">
                          <a16:creationId xmlns:a16="http://schemas.microsoft.com/office/drawing/2014/main" id="{75B622E7-56C8-4AD5-9973-00B326A62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7507" y="3024024"/>
                      <a:ext cx="523630" cy="503300"/>
                    </a:xfrm>
                    <a:prstGeom prst="ellipse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HK" altLang="en-US" sz="2100" i="1" dirty="0"/>
                    </a:p>
                  </p:txBody>
                </p:sp>
              </mc:Choice>
              <mc:Fallback xmlns="">
                <p:sp>
                  <p:nvSpPr>
                    <p:cNvPr id="34" name="Oval 21">
                      <a:extLst>
                        <a:ext uri="{FF2B5EF4-FFF2-40B4-BE49-F238E27FC236}">
                          <a16:creationId xmlns:a16="http://schemas.microsoft.com/office/drawing/2014/main" id="{75B622E7-56C8-4AD5-9973-00B326A6294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67507" y="3024024"/>
                      <a:ext cx="523630" cy="503300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6">
                      <a:extLst>
                        <a:ext uri="{FF2B5EF4-FFF2-40B4-BE49-F238E27FC236}">
                          <a16:creationId xmlns:a16="http://schemas.microsoft.com/office/drawing/2014/main" id="{0D97C525-992B-41D9-9B29-2BD662C31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46050" y="3607550"/>
                      <a:ext cx="471663" cy="41549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oMath>
                        </m:oMathPara>
                      </a14:m>
                      <a:endParaRPr lang="zh-HK" altLang="en-US" sz="2100" dirty="0"/>
                    </a:p>
                  </p:txBody>
                </p:sp>
              </mc:Choice>
              <mc:Fallback xmlns="">
                <p:sp>
                  <p:nvSpPr>
                    <p:cNvPr id="35" name="Rectangle 36">
                      <a:extLst>
                        <a:ext uri="{FF2B5EF4-FFF2-40B4-BE49-F238E27FC236}">
                          <a16:creationId xmlns:a16="http://schemas.microsoft.com/office/drawing/2014/main" id="{0D97C525-992B-41D9-9B29-2BD662C3110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6050" y="3607550"/>
                      <a:ext cx="471663" cy="415498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1299" b="-14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" name="Straight Arrow Connector 15">
                  <a:extLst>
                    <a:ext uri="{FF2B5EF4-FFF2-40B4-BE49-F238E27FC236}">
                      <a16:creationId xmlns:a16="http://schemas.microsoft.com/office/drawing/2014/main" id="{382C769D-5EFE-4378-B914-A533E69C6099}"/>
                    </a:ext>
                  </a:extLst>
                </p:cNvPr>
                <p:cNvCxnSpPr>
                  <a:stCxn id="34" idx="3"/>
                  <a:endCxn id="38" idx="0"/>
                </p:cNvCxnSpPr>
                <p:nvPr/>
              </p:nvCxnSpPr>
              <p:spPr>
                <a:xfrm flipH="1">
                  <a:off x="7066701" y="3453617"/>
                  <a:ext cx="377490" cy="678116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21">
                      <a:extLst>
                        <a:ext uri="{FF2B5EF4-FFF2-40B4-BE49-F238E27FC236}">
                          <a16:creationId xmlns:a16="http://schemas.microsoft.com/office/drawing/2014/main" id="{C32FBD30-C9BC-4255-8595-DED57A185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0020" y="4120279"/>
                      <a:ext cx="523630" cy="503300"/>
                    </a:xfrm>
                    <a:prstGeom prst="ellipse">
                      <a:avLst/>
                    </a:prstGeom>
                    <a:no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zh-HK" altLang="en-US" sz="2100" i="1" dirty="0"/>
                    </a:p>
                  </p:txBody>
                </p:sp>
              </mc:Choice>
              <mc:Fallback xmlns="">
                <p:sp>
                  <p:nvSpPr>
                    <p:cNvPr id="37" name="Oval 21">
                      <a:extLst>
                        <a:ext uri="{FF2B5EF4-FFF2-40B4-BE49-F238E27FC236}">
                          <a16:creationId xmlns:a16="http://schemas.microsoft.com/office/drawing/2014/main" id="{C32FBD30-C9BC-4255-8595-DED57A1857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70020" y="4120279"/>
                      <a:ext cx="523630" cy="503300"/>
                    </a:xfrm>
                    <a:prstGeom prst="ellipse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21">
                      <a:extLst>
                        <a:ext uri="{FF2B5EF4-FFF2-40B4-BE49-F238E27FC236}">
                          <a16:creationId xmlns:a16="http://schemas.microsoft.com/office/drawing/2014/main" id="{E783ED12-C552-415B-AEA2-3BCECE952D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4886" y="4131733"/>
                      <a:ext cx="523630" cy="503300"/>
                    </a:xfrm>
                    <a:prstGeom prst="ellipse">
                      <a:avLst/>
                    </a:prstGeom>
                    <a:noFill/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HK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100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zh-HK" altLang="en-US" sz="2100" i="1" dirty="0"/>
                    </a:p>
                  </p:txBody>
                </p:sp>
              </mc:Choice>
              <mc:Fallback xmlns="">
                <p:sp>
                  <p:nvSpPr>
                    <p:cNvPr id="38" name="Oval 21">
                      <a:extLst>
                        <a:ext uri="{FF2B5EF4-FFF2-40B4-BE49-F238E27FC236}">
                          <a16:creationId xmlns:a16="http://schemas.microsoft.com/office/drawing/2014/main" id="{E783ED12-C552-415B-AEA2-3BCECE952D4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04886" y="4131733"/>
                      <a:ext cx="523630" cy="503300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9" name="Straight Arrow Connector 15">
                  <a:extLst>
                    <a:ext uri="{FF2B5EF4-FFF2-40B4-BE49-F238E27FC236}">
                      <a16:creationId xmlns:a16="http://schemas.microsoft.com/office/drawing/2014/main" id="{51065E00-31A6-4AE7-9054-F61041D99C35}"/>
                    </a:ext>
                  </a:extLst>
                </p:cNvPr>
                <p:cNvCxnSpPr/>
                <p:nvPr/>
              </p:nvCxnSpPr>
              <p:spPr>
                <a:xfrm>
                  <a:off x="7814453" y="3453617"/>
                  <a:ext cx="517382" cy="666662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36">
                    <a:extLst>
                      <a:ext uri="{FF2B5EF4-FFF2-40B4-BE49-F238E27FC236}">
                        <a16:creationId xmlns:a16="http://schemas.microsoft.com/office/drawing/2014/main" id="{5C1D8662-DA1E-405F-BCA1-7F75140D2888}"/>
                      </a:ext>
                    </a:extLst>
                  </p:cNvPr>
                  <p:cNvSpPr/>
                  <p:nvPr/>
                </p:nvSpPr>
                <p:spPr>
                  <a:xfrm>
                    <a:off x="8976967" y="2481354"/>
                    <a:ext cx="440872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HK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100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2100" i="1">
                                  <a:latin typeface="Cambria Math"/>
                                </a:rPr>
                                <m:t>−</m:t>
                              </m:r>
                            </m:sup>
                          </m:sSubSup>
                        </m:oMath>
                      </m:oMathPara>
                    </a14:m>
                    <a:endParaRPr lang="zh-HK" altLang="en-US" sz="2100" dirty="0"/>
                  </a:p>
                </p:txBody>
              </p:sp>
            </mc:Choice>
            <mc:Fallback xmlns="">
              <p:sp>
                <p:nvSpPr>
                  <p:cNvPr id="46" name="Rectangle 36">
                    <a:extLst>
                      <a:ext uri="{FF2B5EF4-FFF2-40B4-BE49-F238E27FC236}">
                        <a16:creationId xmlns:a16="http://schemas.microsoft.com/office/drawing/2014/main" id="{5C1D8662-DA1E-405F-BCA1-7F75140D28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6967" y="2481354"/>
                    <a:ext cx="440872" cy="415498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13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3" name="Straight Arrow Connector 15">
              <a:extLst>
                <a:ext uri="{FF2B5EF4-FFF2-40B4-BE49-F238E27FC236}">
                  <a16:creationId xmlns:a16="http://schemas.microsoft.com/office/drawing/2014/main" id="{2B5DEC8D-25FA-42FB-890D-B44867D4AFDC}"/>
                </a:ext>
              </a:extLst>
            </p:cNvPr>
            <p:cNvCxnSpPr>
              <a:cxnSpLocks/>
              <a:stCxn id="32" idx="4"/>
              <a:endCxn id="48" idx="0"/>
            </p:cNvCxnSpPr>
            <p:nvPr/>
          </p:nvCxnSpPr>
          <p:spPr>
            <a:xfrm>
              <a:off x="7298824" y="4041429"/>
              <a:ext cx="130185" cy="69516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52">
                  <a:extLst>
                    <a:ext uri="{FF2B5EF4-FFF2-40B4-BE49-F238E27FC236}">
                      <a16:creationId xmlns:a16="http://schemas.microsoft.com/office/drawing/2014/main" id="{5E5B355C-6E89-4F51-ADC8-26723192C4A4}"/>
                    </a:ext>
                  </a:extLst>
                </p:cNvPr>
                <p:cNvSpPr/>
                <p:nvPr/>
              </p:nvSpPr>
              <p:spPr>
                <a:xfrm>
                  <a:off x="7167194" y="4736597"/>
                  <a:ext cx="523630" cy="5033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HK" altLang="en-US" sz="2100" i="1" dirty="0"/>
                </a:p>
              </p:txBody>
            </p:sp>
          </mc:Choice>
          <mc:Fallback xmlns="">
            <p:sp>
              <p:nvSpPr>
                <p:cNvPr id="48" name="Oval 52">
                  <a:extLst>
                    <a:ext uri="{FF2B5EF4-FFF2-40B4-BE49-F238E27FC236}">
                      <a16:creationId xmlns:a16="http://schemas.microsoft.com/office/drawing/2014/main" id="{5E5B355C-6E89-4F51-ADC8-26723192C4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194" y="4736597"/>
                  <a:ext cx="523630" cy="50330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36">
                  <a:extLst>
                    <a:ext uri="{FF2B5EF4-FFF2-40B4-BE49-F238E27FC236}">
                      <a16:creationId xmlns:a16="http://schemas.microsoft.com/office/drawing/2014/main" id="{DFC1C026-37F8-43FE-9633-F49913BA4EAB}"/>
                    </a:ext>
                  </a:extLst>
                </p:cNvPr>
                <p:cNvSpPr/>
                <p:nvPr/>
              </p:nvSpPr>
              <p:spPr>
                <a:xfrm>
                  <a:off x="7320232" y="4213299"/>
                  <a:ext cx="440872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HK" sz="2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HK" sz="21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HK" altLang="en-US" sz="2100" dirty="0"/>
                </a:p>
              </p:txBody>
            </p:sp>
          </mc:Choice>
          <mc:Fallback xmlns="">
            <p:sp>
              <p:nvSpPr>
                <p:cNvPr id="49" name="Rectangle 36">
                  <a:extLst>
                    <a:ext uri="{FF2B5EF4-FFF2-40B4-BE49-F238E27FC236}">
                      <a16:creationId xmlns:a16="http://schemas.microsoft.com/office/drawing/2014/main" id="{DFC1C026-37F8-43FE-9633-F49913BA4E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232" y="4213299"/>
                  <a:ext cx="440872" cy="415498"/>
                </a:xfrm>
                <a:prstGeom prst="rect">
                  <a:avLst/>
                </a:prstGeom>
                <a:blipFill>
                  <a:blip r:embed="rId29"/>
                  <a:stretch>
                    <a:fillRect l="-1389"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15">
              <a:extLst>
                <a:ext uri="{FF2B5EF4-FFF2-40B4-BE49-F238E27FC236}">
                  <a16:creationId xmlns:a16="http://schemas.microsoft.com/office/drawing/2014/main" id="{CB5C1B87-2CFC-4D8E-9259-4AE55AF879B2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flipH="1">
              <a:off x="6852498" y="4036495"/>
              <a:ext cx="362511" cy="70277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2">
                  <a:extLst>
                    <a:ext uri="{FF2B5EF4-FFF2-40B4-BE49-F238E27FC236}">
                      <a16:creationId xmlns:a16="http://schemas.microsoft.com/office/drawing/2014/main" id="{67EA1D49-7CB5-4027-9E29-3FE62EBCE64D}"/>
                    </a:ext>
                  </a:extLst>
                </p:cNvPr>
                <p:cNvSpPr/>
                <p:nvPr/>
              </p:nvSpPr>
              <p:spPr>
                <a:xfrm>
                  <a:off x="6590683" y="4739267"/>
                  <a:ext cx="523630" cy="5033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HK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HK" altLang="en-US" sz="2100" i="1" dirty="0"/>
                </a:p>
              </p:txBody>
            </p:sp>
          </mc:Choice>
          <mc:Fallback xmlns="">
            <p:sp>
              <p:nvSpPr>
                <p:cNvPr id="51" name="Oval 52">
                  <a:extLst>
                    <a:ext uri="{FF2B5EF4-FFF2-40B4-BE49-F238E27FC236}">
                      <a16:creationId xmlns:a16="http://schemas.microsoft.com/office/drawing/2014/main" id="{67EA1D49-7CB5-4027-9E29-3FE62EBCE6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683" y="4739267"/>
                  <a:ext cx="523630" cy="50330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36">
                  <a:extLst>
                    <a:ext uri="{FF2B5EF4-FFF2-40B4-BE49-F238E27FC236}">
                      <a16:creationId xmlns:a16="http://schemas.microsoft.com/office/drawing/2014/main" id="{7C38F943-3A5E-4DAE-BCD3-58A635937641}"/>
                    </a:ext>
                  </a:extLst>
                </p:cNvPr>
                <p:cNvSpPr/>
                <p:nvPr/>
              </p:nvSpPr>
              <p:spPr>
                <a:xfrm>
                  <a:off x="6525226" y="4205648"/>
                  <a:ext cx="440872" cy="4226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HK" sz="2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HK" sz="2100" i="1">
                                <a:latin typeface="Cambria Math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zh-HK" altLang="en-US" sz="2100" dirty="0"/>
                </a:p>
              </p:txBody>
            </p:sp>
          </mc:Choice>
          <mc:Fallback xmlns="">
            <p:sp>
              <p:nvSpPr>
                <p:cNvPr id="52" name="Rectangle 36">
                  <a:extLst>
                    <a:ext uri="{FF2B5EF4-FFF2-40B4-BE49-F238E27FC236}">
                      <a16:creationId xmlns:a16="http://schemas.microsoft.com/office/drawing/2014/main" id="{7C38F943-3A5E-4DAE-BCD3-58A635937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5226" y="4205648"/>
                  <a:ext cx="440872" cy="422616"/>
                </a:xfrm>
                <a:prstGeom prst="rect">
                  <a:avLst/>
                </a:prstGeom>
                <a:blipFill>
                  <a:blip r:embed="rId31"/>
                  <a:stretch>
                    <a:fillRect l="-13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15">
              <a:extLst>
                <a:ext uri="{FF2B5EF4-FFF2-40B4-BE49-F238E27FC236}">
                  <a16:creationId xmlns:a16="http://schemas.microsoft.com/office/drawing/2014/main" id="{65A92FC5-35D8-4404-898F-2D4F7964CE83}"/>
                </a:ext>
              </a:extLst>
            </p:cNvPr>
            <p:cNvCxnSpPr>
              <a:endCxn id="57" idx="0"/>
            </p:cNvCxnSpPr>
            <p:nvPr/>
          </p:nvCxnSpPr>
          <p:spPr>
            <a:xfrm>
              <a:off x="8329955" y="4043693"/>
              <a:ext cx="276822" cy="692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2">
                  <a:extLst>
                    <a:ext uri="{FF2B5EF4-FFF2-40B4-BE49-F238E27FC236}">
                      <a16:creationId xmlns:a16="http://schemas.microsoft.com/office/drawing/2014/main" id="{50F5C833-2BCE-43E1-9DEE-3EE272B0CCC5}"/>
                    </a:ext>
                  </a:extLst>
                </p:cNvPr>
                <p:cNvSpPr/>
                <p:nvPr/>
              </p:nvSpPr>
              <p:spPr>
                <a:xfrm>
                  <a:off x="8344962" y="4736597"/>
                  <a:ext cx="523630" cy="5033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HK" altLang="en-US" sz="2100" i="1" dirty="0"/>
                </a:p>
              </p:txBody>
            </p:sp>
          </mc:Choice>
          <mc:Fallback xmlns="">
            <p:sp>
              <p:nvSpPr>
                <p:cNvPr id="57" name="Oval 52">
                  <a:extLst>
                    <a:ext uri="{FF2B5EF4-FFF2-40B4-BE49-F238E27FC236}">
                      <a16:creationId xmlns:a16="http://schemas.microsoft.com/office/drawing/2014/main" id="{50F5C833-2BCE-43E1-9DEE-3EE272B0CC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962" y="4736597"/>
                  <a:ext cx="523630" cy="503300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36">
                  <a:extLst>
                    <a:ext uri="{FF2B5EF4-FFF2-40B4-BE49-F238E27FC236}">
                      <a16:creationId xmlns:a16="http://schemas.microsoft.com/office/drawing/2014/main" id="{DB2BBD05-4F0C-49EE-B962-1139C07A00B4}"/>
                    </a:ext>
                  </a:extLst>
                </p:cNvPr>
                <p:cNvSpPr/>
                <p:nvPr/>
              </p:nvSpPr>
              <p:spPr>
                <a:xfrm>
                  <a:off x="8498000" y="4213299"/>
                  <a:ext cx="440872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HK" sz="2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HK" sz="21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HK" altLang="en-US" sz="2100" dirty="0"/>
                </a:p>
              </p:txBody>
            </p:sp>
          </mc:Choice>
          <mc:Fallback xmlns="">
            <p:sp>
              <p:nvSpPr>
                <p:cNvPr id="58" name="Rectangle 36">
                  <a:extLst>
                    <a:ext uri="{FF2B5EF4-FFF2-40B4-BE49-F238E27FC236}">
                      <a16:creationId xmlns:a16="http://schemas.microsoft.com/office/drawing/2014/main" id="{DB2BBD05-4F0C-49EE-B962-1139C07A00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8000" y="4213299"/>
                  <a:ext cx="440872" cy="415498"/>
                </a:xfrm>
                <a:prstGeom prst="rect">
                  <a:avLst/>
                </a:prstGeom>
                <a:blipFill>
                  <a:blip r:embed="rId33"/>
                  <a:stretch>
                    <a:fillRect l="-1389" r="-1389"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15">
              <a:extLst>
                <a:ext uri="{FF2B5EF4-FFF2-40B4-BE49-F238E27FC236}">
                  <a16:creationId xmlns:a16="http://schemas.microsoft.com/office/drawing/2014/main" id="{38A74BD7-8212-4C03-B2DA-DA570DB8F05C}"/>
                </a:ext>
              </a:extLst>
            </p:cNvPr>
            <p:cNvCxnSpPr>
              <a:cxnSpLocks/>
              <a:stCxn id="29" idx="4"/>
              <a:endCxn id="60" idx="0"/>
            </p:cNvCxnSpPr>
            <p:nvPr/>
          </p:nvCxnSpPr>
          <p:spPr>
            <a:xfrm flipH="1">
              <a:off x="8030266" y="4036495"/>
              <a:ext cx="253658" cy="70277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2">
                  <a:extLst>
                    <a:ext uri="{FF2B5EF4-FFF2-40B4-BE49-F238E27FC236}">
                      <a16:creationId xmlns:a16="http://schemas.microsoft.com/office/drawing/2014/main" id="{D6B644FA-7CFD-459A-A895-7A53C20D5089}"/>
                    </a:ext>
                  </a:extLst>
                </p:cNvPr>
                <p:cNvSpPr/>
                <p:nvPr/>
              </p:nvSpPr>
              <p:spPr>
                <a:xfrm>
                  <a:off x="7768451" y="4739267"/>
                  <a:ext cx="523630" cy="5033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HK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HK" altLang="en-US" sz="2100" i="1" dirty="0"/>
                </a:p>
              </p:txBody>
            </p:sp>
          </mc:Choice>
          <mc:Fallback xmlns="">
            <p:sp>
              <p:nvSpPr>
                <p:cNvPr id="60" name="Oval 52">
                  <a:extLst>
                    <a:ext uri="{FF2B5EF4-FFF2-40B4-BE49-F238E27FC236}">
                      <a16:creationId xmlns:a16="http://schemas.microsoft.com/office/drawing/2014/main" id="{D6B644FA-7CFD-459A-A895-7A53C20D50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8451" y="4739267"/>
                  <a:ext cx="523630" cy="503300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36">
                  <a:extLst>
                    <a:ext uri="{FF2B5EF4-FFF2-40B4-BE49-F238E27FC236}">
                      <a16:creationId xmlns:a16="http://schemas.microsoft.com/office/drawing/2014/main" id="{4D8F80EB-CCE0-4A13-99B6-35E42D76C846}"/>
                    </a:ext>
                  </a:extLst>
                </p:cNvPr>
                <p:cNvSpPr/>
                <p:nvPr/>
              </p:nvSpPr>
              <p:spPr>
                <a:xfrm>
                  <a:off x="7702994" y="4205648"/>
                  <a:ext cx="440872" cy="4226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HK" sz="2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HK" sz="2100" i="1">
                                <a:latin typeface="Cambria Math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zh-HK" altLang="en-US" sz="2100" dirty="0"/>
                </a:p>
              </p:txBody>
            </p:sp>
          </mc:Choice>
          <mc:Fallback xmlns="">
            <p:sp>
              <p:nvSpPr>
                <p:cNvPr id="61" name="Rectangle 36">
                  <a:extLst>
                    <a:ext uri="{FF2B5EF4-FFF2-40B4-BE49-F238E27FC236}">
                      <a16:creationId xmlns:a16="http://schemas.microsoft.com/office/drawing/2014/main" id="{4D8F80EB-CCE0-4A13-99B6-35E42D76C8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994" y="4205648"/>
                  <a:ext cx="440872" cy="422616"/>
                </a:xfrm>
                <a:prstGeom prst="rect">
                  <a:avLst/>
                </a:prstGeom>
                <a:blipFill>
                  <a:blip r:embed="rId35"/>
                  <a:stretch>
                    <a:fillRect l="-13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15">
              <a:extLst>
                <a:ext uri="{FF2B5EF4-FFF2-40B4-BE49-F238E27FC236}">
                  <a16:creationId xmlns:a16="http://schemas.microsoft.com/office/drawing/2014/main" id="{C4922D04-A112-45BE-975D-A8EADE5EAF52}"/>
                </a:ext>
              </a:extLst>
            </p:cNvPr>
            <p:cNvCxnSpPr>
              <a:endCxn id="63" idx="0"/>
            </p:cNvCxnSpPr>
            <p:nvPr/>
          </p:nvCxnSpPr>
          <p:spPr>
            <a:xfrm>
              <a:off x="10501080" y="4010463"/>
              <a:ext cx="276822" cy="69290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52">
                  <a:extLst>
                    <a:ext uri="{FF2B5EF4-FFF2-40B4-BE49-F238E27FC236}">
                      <a16:creationId xmlns:a16="http://schemas.microsoft.com/office/drawing/2014/main" id="{308C3843-D98D-4833-B6A5-E51A0B47B4C8}"/>
                    </a:ext>
                  </a:extLst>
                </p:cNvPr>
                <p:cNvSpPr/>
                <p:nvPr/>
              </p:nvSpPr>
              <p:spPr>
                <a:xfrm>
                  <a:off x="10516087" y="4703367"/>
                  <a:ext cx="523630" cy="5033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HK" altLang="en-US" sz="2100" i="1" dirty="0"/>
                </a:p>
              </p:txBody>
            </p:sp>
          </mc:Choice>
          <mc:Fallback xmlns="">
            <p:sp>
              <p:nvSpPr>
                <p:cNvPr id="63" name="Oval 52">
                  <a:extLst>
                    <a:ext uri="{FF2B5EF4-FFF2-40B4-BE49-F238E27FC236}">
                      <a16:creationId xmlns:a16="http://schemas.microsoft.com/office/drawing/2014/main" id="{308C3843-D98D-4833-B6A5-E51A0B47B4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6087" y="4703367"/>
                  <a:ext cx="523630" cy="503300"/>
                </a:xfrm>
                <a:prstGeom prst="ellipse">
                  <a:avLst/>
                </a:prstGeom>
                <a:blipFill>
                  <a:blip r:embed="rId36"/>
                  <a:stretch>
                    <a:fillRect l="-11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36">
                  <a:extLst>
                    <a:ext uri="{FF2B5EF4-FFF2-40B4-BE49-F238E27FC236}">
                      <a16:creationId xmlns:a16="http://schemas.microsoft.com/office/drawing/2014/main" id="{515490D0-1BE8-44D0-AC30-DCF512FC0BAA}"/>
                    </a:ext>
                  </a:extLst>
                </p:cNvPr>
                <p:cNvSpPr/>
                <p:nvPr/>
              </p:nvSpPr>
              <p:spPr>
                <a:xfrm>
                  <a:off x="10669125" y="4180069"/>
                  <a:ext cx="440872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HK" sz="2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HK" sz="21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HK" altLang="en-US" sz="2100" dirty="0"/>
                </a:p>
              </p:txBody>
            </p:sp>
          </mc:Choice>
          <mc:Fallback xmlns="">
            <p:sp>
              <p:nvSpPr>
                <p:cNvPr id="64" name="Rectangle 36">
                  <a:extLst>
                    <a:ext uri="{FF2B5EF4-FFF2-40B4-BE49-F238E27FC236}">
                      <a16:creationId xmlns:a16="http://schemas.microsoft.com/office/drawing/2014/main" id="{515490D0-1BE8-44D0-AC30-DCF512FC0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9125" y="4180069"/>
                  <a:ext cx="440872" cy="415498"/>
                </a:xfrm>
                <a:prstGeom prst="rect">
                  <a:avLst/>
                </a:prstGeom>
                <a:blipFill>
                  <a:blip r:embed="rId37"/>
                  <a:stretch>
                    <a:fillRect l="-1389" r="-1389"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15">
              <a:extLst>
                <a:ext uri="{FF2B5EF4-FFF2-40B4-BE49-F238E27FC236}">
                  <a16:creationId xmlns:a16="http://schemas.microsoft.com/office/drawing/2014/main" id="{9C5AEE54-A0D7-427B-B2DA-642077FBC666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flipH="1">
              <a:off x="10201391" y="4003265"/>
              <a:ext cx="253658" cy="70277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52">
                  <a:extLst>
                    <a:ext uri="{FF2B5EF4-FFF2-40B4-BE49-F238E27FC236}">
                      <a16:creationId xmlns:a16="http://schemas.microsoft.com/office/drawing/2014/main" id="{A3A2EC52-7061-4165-9445-8F1A0E6074BB}"/>
                    </a:ext>
                  </a:extLst>
                </p:cNvPr>
                <p:cNvSpPr/>
                <p:nvPr/>
              </p:nvSpPr>
              <p:spPr>
                <a:xfrm>
                  <a:off x="9939576" y="4706037"/>
                  <a:ext cx="523630" cy="5033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HK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HK" altLang="en-US" sz="2100" i="1" dirty="0"/>
                </a:p>
              </p:txBody>
            </p:sp>
          </mc:Choice>
          <mc:Fallback xmlns="">
            <p:sp>
              <p:nvSpPr>
                <p:cNvPr id="66" name="Oval 52">
                  <a:extLst>
                    <a:ext uri="{FF2B5EF4-FFF2-40B4-BE49-F238E27FC236}">
                      <a16:creationId xmlns:a16="http://schemas.microsoft.com/office/drawing/2014/main" id="{A3A2EC52-7061-4165-9445-8F1A0E6074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9576" y="4706037"/>
                  <a:ext cx="523630" cy="503300"/>
                </a:xfrm>
                <a:prstGeom prst="ellipse">
                  <a:avLst/>
                </a:prstGeom>
                <a:blipFill>
                  <a:blip r:embed="rId38"/>
                  <a:stretch>
                    <a:fillRect l="-11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36">
                  <a:extLst>
                    <a:ext uri="{FF2B5EF4-FFF2-40B4-BE49-F238E27FC236}">
                      <a16:creationId xmlns:a16="http://schemas.microsoft.com/office/drawing/2014/main" id="{41586B14-EEC3-44FB-B7DE-A1D2C509509F}"/>
                    </a:ext>
                  </a:extLst>
                </p:cNvPr>
                <p:cNvSpPr/>
                <p:nvPr/>
              </p:nvSpPr>
              <p:spPr>
                <a:xfrm>
                  <a:off x="9874119" y="4172418"/>
                  <a:ext cx="440872" cy="4226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HK" sz="2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1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HK" sz="2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HK" sz="2100" i="1">
                                <a:latin typeface="Cambria Math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zh-HK" altLang="en-US" sz="2100" dirty="0"/>
                </a:p>
              </p:txBody>
            </p:sp>
          </mc:Choice>
          <mc:Fallback xmlns="">
            <p:sp>
              <p:nvSpPr>
                <p:cNvPr id="67" name="Rectangle 36">
                  <a:extLst>
                    <a:ext uri="{FF2B5EF4-FFF2-40B4-BE49-F238E27FC236}">
                      <a16:creationId xmlns:a16="http://schemas.microsoft.com/office/drawing/2014/main" id="{41586B14-EEC3-44FB-B7DE-A1D2C50950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4119" y="4172418"/>
                  <a:ext cx="440872" cy="422616"/>
                </a:xfrm>
                <a:prstGeom prst="rect">
                  <a:avLst/>
                </a:prstGeom>
                <a:blipFill>
                  <a:blip r:embed="rId39"/>
                  <a:stretch>
                    <a:fillRect l="-13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E119DB6-7A75-4BC1-A946-8E54C2307A27}"/>
              </a:ext>
            </a:extLst>
          </p:cNvPr>
          <p:cNvGrpSpPr/>
          <p:nvPr/>
        </p:nvGrpSpPr>
        <p:grpSpPr>
          <a:xfrm>
            <a:off x="1793008" y="6266547"/>
            <a:ext cx="3483392" cy="338554"/>
            <a:chOff x="2182473" y="6042337"/>
            <a:chExt cx="3483392" cy="338554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329A8878-A4DC-400D-9AEE-ADBB362C9DF4}"/>
                </a:ext>
              </a:extLst>
            </p:cNvPr>
            <p:cNvCxnSpPr/>
            <p:nvPr/>
          </p:nvCxnSpPr>
          <p:spPr>
            <a:xfrm>
              <a:off x="2182473" y="6211614"/>
              <a:ext cx="283254" cy="0"/>
            </a:xfrm>
            <a:prstGeom prst="line">
              <a:avLst/>
            </a:prstGeom>
            <a:ln w="19050">
              <a:solidFill>
                <a:srgbClr val="6EB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A42D078-C1A7-4310-B9E9-DC05BE293C21}"/>
                    </a:ext>
                  </a:extLst>
                </p:cNvPr>
                <p:cNvSpPr txBox="1"/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0.183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[1]+0.817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[2]=0.677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A42D078-C1A7-4310-B9E9-DC05BE293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100" y="6042337"/>
                  <a:ext cx="3341765" cy="338554"/>
                </a:xfrm>
                <a:prstGeom prst="rect">
                  <a:avLst/>
                </a:prstGeom>
                <a:blipFill>
                  <a:blip r:embed="rId40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4">
                <a:extLst>
                  <a:ext uri="{FF2B5EF4-FFF2-40B4-BE49-F238E27FC236}">
                    <a16:creationId xmlns:a16="http://schemas.microsoft.com/office/drawing/2014/main" id="{ED4A3866-8D54-4203-A61C-38805FB9C3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198059"/>
                  </p:ext>
                </p:extLst>
              </p:nvPr>
            </p:nvGraphicFramePr>
            <p:xfrm>
              <a:off x="6294948" y="4993656"/>
              <a:ext cx="5477787" cy="7416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217286">
                      <a:extLst>
                        <a:ext uri="{9D8B030D-6E8A-4147-A177-3AD203B41FA5}">
                          <a16:colId xmlns:a16="http://schemas.microsoft.com/office/drawing/2014/main" val="1058395810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2989014283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3254288215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3221714306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1066992199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3904486265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814706011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19576577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9853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covers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8919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4">
                <a:extLst>
                  <a:ext uri="{FF2B5EF4-FFF2-40B4-BE49-F238E27FC236}">
                    <a16:creationId xmlns:a16="http://schemas.microsoft.com/office/drawing/2014/main" id="{ED4A3866-8D54-4203-A61C-38805FB9C3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198059"/>
                  </p:ext>
                </p:extLst>
              </p:nvPr>
            </p:nvGraphicFramePr>
            <p:xfrm>
              <a:off x="6294948" y="4993656"/>
              <a:ext cx="5477787" cy="7416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217286">
                      <a:extLst>
                        <a:ext uri="{9D8B030D-6E8A-4147-A177-3AD203B41FA5}">
                          <a16:colId xmlns:a16="http://schemas.microsoft.com/office/drawing/2014/main" val="1058395810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2989014283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3254288215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3221714306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1066992199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3904486265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814706011"/>
                        </a:ext>
                      </a:extLst>
                    </a:gridCol>
                    <a:gridCol w="608643">
                      <a:extLst>
                        <a:ext uri="{9D8B030D-6E8A-4147-A177-3AD203B41FA5}">
                          <a16:colId xmlns:a16="http://schemas.microsoft.com/office/drawing/2014/main" val="19576577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201000" t="-1639" r="-602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301000" t="-1639" r="-502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401000" t="-1639" r="-402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501000" t="-1639" r="-302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601000" t="-1639" r="-202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701000" t="-1639" r="-102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801000" t="-1639" r="-2000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853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covers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201000" t="-101639" r="-602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301000" t="-101639" r="-502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401000" t="-101639" r="-402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1"/>
                          <a:stretch>
                            <a:fillRect l="-501000" t="-101639" r="-302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89197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57">
                <a:extLst>
                  <a:ext uri="{FF2B5EF4-FFF2-40B4-BE49-F238E27FC236}">
                    <a16:creationId xmlns:a16="http://schemas.microsoft.com/office/drawing/2014/main" id="{C990EC9E-80BB-4C8D-BF51-5F0A93F2CD66}"/>
                  </a:ext>
                </a:extLst>
              </p:cNvPr>
              <p:cNvSpPr/>
              <p:nvPr/>
            </p:nvSpPr>
            <p:spPr>
              <a:xfrm>
                <a:off x="8982609" y="3470366"/>
                <a:ext cx="55482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100" i="1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HK" sz="21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HK" sz="2100" i="1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HK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HK" sz="21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zh-HK" altLang="en-US" sz="2100" dirty="0"/>
              </a:p>
            </p:txBody>
          </p:sp>
        </mc:Choice>
        <mc:Fallback xmlns="">
          <p:sp>
            <p:nvSpPr>
              <p:cNvPr id="72" name="Rectangle 57">
                <a:extLst>
                  <a:ext uri="{FF2B5EF4-FFF2-40B4-BE49-F238E27FC236}">
                    <a16:creationId xmlns:a16="http://schemas.microsoft.com/office/drawing/2014/main" id="{C990EC9E-80BB-4C8D-BF51-5F0A93F2C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609" y="3470366"/>
                <a:ext cx="554821" cy="415498"/>
              </a:xfrm>
              <a:prstGeom prst="rect">
                <a:avLst/>
              </a:prstGeom>
              <a:blipFill>
                <a:blip r:embed="rId42"/>
                <a:stretch>
                  <a:fillRect l="-6593" r="-31868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3FD3071-ABA6-4E02-ABF2-26155A32FA4F}"/>
              </a:ext>
            </a:extLst>
          </p:cNvPr>
          <p:cNvCxnSpPr/>
          <p:nvPr/>
        </p:nvCxnSpPr>
        <p:spPr>
          <a:xfrm>
            <a:off x="5003457" y="1910080"/>
            <a:ext cx="0" cy="1317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4">
            <a:extLst>
              <a:ext uri="{FF2B5EF4-FFF2-40B4-BE49-F238E27FC236}">
                <a16:creationId xmlns:a16="http://schemas.microsoft.com/office/drawing/2014/main" id="{14E35966-3522-4DCD-AD23-332E5B30ED3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>
            <a:extLst>
              <a:ext uri="{FF2B5EF4-FFF2-40B4-BE49-F238E27FC236}">
                <a16:creationId xmlns:a16="http://schemas.microsoft.com/office/drawing/2014/main" id="{C9A5A8CC-E516-43AA-997D-4EE2A9C66352}"/>
              </a:ext>
            </a:extLst>
          </p:cNvPr>
          <p:cNvGrpSpPr/>
          <p:nvPr/>
        </p:nvGrpSpPr>
        <p:grpSpPr>
          <a:xfrm>
            <a:off x="6967762" y="1386041"/>
            <a:ext cx="3924300" cy="3600000"/>
            <a:chOff x="6856474" y="1441828"/>
            <a:chExt cx="3924300" cy="36099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A529E93-B54E-4D31-A177-BF97590C1B21}"/>
                </a:ext>
              </a:extLst>
            </p:cNvPr>
            <p:cNvGrpSpPr/>
            <p:nvPr/>
          </p:nvGrpSpPr>
          <p:grpSpPr>
            <a:xfrm>
              <a:off x="6856474" y="1441828"/>
              <a:ext cx="3924300" cy="3609975"/>
              <a:chOff x="6714574" y="1731756"/>
              <a:chExt cx="3924300" cy="3609975"/>
            </a:xfrm>
          </p:grpSpPr>
          <p:pic>
            <p:nvPicPr>
              <p:cNvPr id="5" name="图形 4">
                <a:extLst>
                  <a:ext uri="{FF2B5EF4-FFF2-40B4-BE49-F238E27FC236}">
                    <a16:creationId xmlns:a16="http://schemas.microsoft.com/office/drawing/2014/main" id="{0EEF1811-A8A0-47D2-978B-577A7C10C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14574" y="1731756"/>
                <a:ext cx="3924300" cy="36099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BA85B0F8-58C1-4364-B9FC-AF0A97318551}"/>
                      </a:ext>
                    </a:extLst>
                  </p:cNvPr>
                  <p:cNvSpPr txBox="1"/>
                  <p:nvPr/>
                </p:nvSpPr>
                <p:spPr>
                  <a:xfrm>
                    <a:off x="7892542" y="3429000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BA85B0F8-58C1-4364-B9FC-AF0A973185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92542" y="3429000"/>
                    <a:ext cx="78342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428CE1C8-4943-483D-B1F9-0F6FCD0ECFE1}"/>
                      </a:ext>
                    </a:extLst>
                  </p:cNvPr>
                  <p:cNvSpPr txBox="1"/>
                  <p:nvPr/>
                </p:nvSpPr>
                <p:spPr>
                  <a:xfrm>
                    <a:off x="9245462" y="2566940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428CE1C8-4943-483D-B1F9-0F6FCD0ECF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5462" y="2566940"/>
                    <a:ext cx="78342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670F0C56-99A4-4F47-9C06-301607A3C511}"/>
                      </a:ext>
                    </a:extLst>
                  </p:cNvPr>
                  <p:cNvSpPr txBox="1"/>
                  <p:nvPr/>
                </p:nvSpPr>
                <p:spPr>
                  <a:xfrm>
                    <a:off x="9677275" y="4129705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670F0C56-99A4-4F47-9C06-301607A3C5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7275" y="4129705"/>
                    <a:ext cx="78342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6CB20DCA-E0A5-40B7-B16D-ADD8F925CE2F}"/>
                      </a:ext>
                    </a:extLst>
                  </p:cNvPr>
                  <p:cNvSpPr txBox="1"/>
                  <p:nvPr/>
                </p:nvSpPr>
                <p:spPr>
                  <a:xfrm>
                    <a:off x="8321441" y="2193874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6CB20DCA-E0A5-40B7-B16D-ADD8F925CE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1441" y="2193874"/>
                    <a:ext cx="78342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AA325544-3A61-4654-A5A7-1514396E42BF}"/>
                      </a:ext>
                    </a:extLst>
                  </p:cNvPr>
                  <p:cNvSpPr txBox="1"/>
                  <p:nvPr/>
                </p:nvSpPr>
                <p:spPr>
                  <a:xfrm>
                    <a:off x="7456914" y="2186599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AA325544-3A61-4654-A5A7-1514396E42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6914" y="2186599"/>
                    <a:ext cx="78342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8B0ADD90-3931-4DC2-8FE9-4DB14E745A32}"/>
                      </a:ext>
                    </a:extLst>
                  </p:cNvPr>
                  <p:cNvSpPr txBox="1"/>
                  <p:nvPr/>
                </p:nvSpPr>
                <p:spPr>
                  <a:xfrm>
                    <a:off x="8915381" y="2940006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8B0ADD90-3931-4DC2-8FE9-4DB14E745A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5381" y="2940006"/>
                    <a:ext cx="78342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6FFE6A0B-4E77-4E65-939F-312A5FEA9933}"/>
                      </a:ext>
                    </a:extLst>
                  </p:cNvPr>
                  <p:cNvSpPr txBox="1"/>
                  <p:nvPr/>
                </p:nvSpPr>
                <p:spPr>
                  <a:xfrm>
                    <a:off x="9557991" y="3260887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6FFE6A0B-4E77-4E65-939F-312A5FEA9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7991" y="3260887"/>
                    <a:ext cx="78342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D9CFB7C-8119-431C-AC42-A4F5718852D2}"/>
                </a:ext>
              </a:extLst>
            </p:cNvPr>
            <p:cNvCxnSpPr>
              <a:cxnSpLocks/>
            </p:cNvCxnSpPr>
            <p:nvPr/>
          </p:nvCxnSpPr>
          <p:spPr>
            <a:xfrm>
              <a:off x="9071305" y="1618827"/>
              <a:ext cx="142603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9450AB3-6F49-4809-AEC5-93D2BB5ED8A4}"/>
                </a:ext>
              </a:extLst>
            </p:cNvPr>
            <p:cNvCxnSpPr/>
            <p:nvPr/>
          </p:nvCxnSpPr>
          <p:spPr>
            <a:xfrm>
              <a:off x="10433264" y="1618827"/>
              <a:ext cx="0" cy="135080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69A915B-73F5-491B-8CD1-39F67B3C2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1057" y="1386041"/>
            <a:ext cx="3913456" cy="360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2AE13D-5D57-49BA-85E9-5EF2A2B009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Constraint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C2AE13D-5D57-49BA-85E9-5EF2A2B00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C149A6E8-D267-4B6A-95C3-D46E644E86BF}"/>
              </a:ext>
            </a:extLst>
          </p:cNvPr>
          <p:cNvGrpSpPr/>
          <p:nvPr/>
        </p:nvGrpSpPr>
        <p:grpSpPr>
          <a:xfrm>
            <a:off x="2124276" y="1832982"/>
            <a:ext cx="3026736" cy="2404771"/>
            <a:chOff x="1976721" y="1895343"/>
            <a:chExt cx="3026736" cy="2404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EC6B2D52-7121-4158-8BE5-97150774BE22}"/>
                    </a:ext>
                  </a:extLst>
                </p:cNvPr>
                <p:cNvSpPr txBox="1"/>
                <p:nvPr/>
              </p:nvSpPr>
              <p:spPr>
                <a:xfrm>
                  <a:off x="2412349" y="3137744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EC6B2D52-7121-4158-8BE5-97150774B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349" y="3137744"/>
                  <a:ext cx="783422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AAF80D5-27A1-4E9D-9946-9AC6B03020B0}"/>
                    </a:ext>
                  </a:extLst>
                </p:cNvPr>
                <p:cNvSpPr txBox="1"/>
                <p:nvPr/>
              </p:nvSpPr>
              <p:spPr>
                <a:xfrm>
                  <a:off x="3953056" y="2077499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AAF80D5-27A1-4E9D-9946-9AC6B0302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056" y="2077499"/>
                  <a:ext cx="783422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53EEE1E-7C32-4AA0-914D-87BF9D129452}"/>
                    </a:ext>
                  </a:extLst>
                </p:cNvPr>
                <p:cNvSpPr txBox="1"/>
                <p:nvPr/>
              </p:nvSpPr>
              <p:spPr>
                <a:xfrm>
                  <a:off x="4197082" y="3838449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953EEE1E-7C32-4AA0-914D-87BF9D129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082" y="3838449"/>
                  <a:ext cx="783422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097539A0-00F9-4B8D-A38D-053FB77D88AF}"/>
                    </a:ext>
                  </a:extLst>
                </p:cNvPr>
                <p:cNvSpPr txBox="1"/>
                <p:nvPr/>
              </p:nvSpPr>
              <p:spPr>
                <a:xfrm>
                  <a:off x="2841248" y="1902618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097539A0-00F9-4B8D-A38D-053FB77D8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248" y="1902618"/>
                  <a:ext cx="783422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A1ED9709-BFA9-4F87-BB55-7BAF66A515A5}"/>
                    </a:ext>
                  </a:extLst>
                </p:cNvPr>
                <p:cNvSpPr txBox="1"/>
                <p:nvPr/>
              </p:nvSpPr>
              <p:spPr>
                <a:xfrm>
                  <a:off x="1976721" y="1895343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A1ED9709-BFA9-4F87-BB55-7BAF66A51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6721" y="1895343"/>
                  <a:ext cx="783422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5225DCFB-6854-482A-992F-DA69C3478771}"/>
                    </a:ext>
                  </a:extLst>
                </p:cNvPr>
                <p:cNvSpPr txBox="1"/>
                <p:nvPr/>
              </p:nvSpPr>
              <p:spPr>
                <a:xfrm>
                  <a:off x="3435188" y="2648750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5225DCFB-6854-482A-992F-DA69C34787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188" y="2648750"/>
                  <a:ext cx="783422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0D5F6ADF-F057-4EA9-AD21-BFF5E6390F11}"/>
                    </a:ext>
                  </a:extLst>
                </p:cNvPr>
                <p:cNvSpPr txBox="1"/>
                <p:nvPr/>
              </p:nvSpPr>
              <p:spPr>
                <a:xfrm>
                  <a:off x="4077798" y="2969631"/>
                  <a:ext cx="78342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0D5F6ADF-F057-4EA9-AD21-BFF5E6390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798" y="2969631"/>
                  <a:ext cx="783422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3FD3071-ABA6-4E02-ABF2-26155A32FA4F}"/>
                </a:ext>
              </a:extLst>
            </p:cNvPr>
            <p:cNvCxnSpPr/>
            <p:nvPr/>
          </p:nvCxnSpPr>
          <p:spPr>
            <a:xfrm>
              <a:off x="5003457" y="1910080"/>
              <a:ext cx="0" cy="13176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2E253DF-79F9-41E4-B8D6-8A1E4101687E}"/>
              </a:ext>
            </a:extLst>
          </p:cNvPr>
          <p:cNvGrpSpPr/>
          <p:nvPr/>
        </p:nvGrpSpPr>
        <p:grpSpPr>
          <a:xfrm>
            <a:off x="4492322" y="5143072"/>
            <a:ext cx="3483392" cy="1379787"/>
            <a:chOff x="7286752" y="5152122"/>
            <a:chExt cx="3483392" cy="1379787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C16697FC-CD33-4FDD-8F8C-09C9AFA75C6C}"/>
                </a:ext>
              </a:extLst>
            </p:cNvPr>
            <p:cNvGrpSpPr/>
            <p:nvPr/>
          </p:nvGrpSpPr>
          <p:grpSpPr>
            <a:xfrm>
              <a:off x="7286752" y="5152122"/>
              <a:ext cx="3483392" cy="338554"/>
              <a:chOff x="2182473" y="6042337"/>
              <a:chExt cx="3483392" cy="338554"/>
            </a:xfrm>
          </p:grpSpPr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4FEC817D-A7B7-494E-B12D-D52267E98967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1F77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88FD4B6A-04C7-4245-ADBE-ED0FFA8D1E1C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0.781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[1]+0.219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[2]=0.756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88FD4B6A-04C7-4245-ADBE-ED0FFA8D1E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0DF1151-F51C-4E4D-BC1A-97F4F27F6A4B}"/>
                </a:ext>
              </a:extLst>
            </p:cNvPr>
            <p:cNvGrpSpPr/>
            <p:nvPr/>
          </p:nvGrpSpPr>
          <p:grpSpPr>
            <a:xfrm>
              <a:off x="7286752" y="5516249"/>
              <a:ext cx="3483392" cy="338554"/>
              <a:chOff x="2182473" y="6042337"/>
              <a:chExt cx="3483392" cy="338554"/>
            </a:xfrm>
          </p:grpSpPr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C3B0DBA5-9E56-4D10-8A80-EA65E113B7E3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FF7F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9856BA2B-4937-4F25-8E5C-CCEC4E46F13C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0.469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[1]+0.531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[2]=0.591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9856BA2B-4937-4F25-8E5C-CCEC4E46F1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144B8DF7-968F-4FE4-9B13-8366C8AA98A8}"/>
                </a:ext>
              </a:extLst>
            </p:cNvPr>
            <p:cNvGrpSpPr/>
            <p:nvPr/>
          </p:nvGrpSpPr>
          <p:grpSpPr>
            <a:xfrm>
              <a:off x="7286752" y="5854802"/>
              <a:ext cx="3483392" cy="338554"/>
              <a:chOff x="2182473" y="6042337"/>
              <a:chExt cx="3483392" cy="338554"/>
            </a:xfrm>
          </p:grpSpPr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F0A5DBE5-EAB9-4278-B174-C54DEB4F13CB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6EB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2BEF4996-7B83-40D0-829C-468743D1C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0.183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[1]+0.817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[2]=0.677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2BEF4996-7B83-40D0-829C-468743D1C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77DBF86C-A928-400B-80E4-C9B5A0B93BAC}"/>
                </a:ext>
              </a:extLst>
            </p:cNvPr>
            <p:cNvGrpSpPr/>
            <p:nvPr/>
          </p:nvGrpSpPr>
          <p:grpSpPr>
            <a:xfrm>
              <a:off x="7286752" y="6193355"/>
              <a:ext cx="3483392" cy="338554"/>
              <a:chOff x="2182473" y="6042337"/>
              <a:chExt cx="3483392" cy="338554"/>
            </a:xfrm>
          </p:grpSpPr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4535ACA-1CEA-40AA-9A6C-6989E5B321E9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1010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8A5E8225-5DAC-426C-AA00-4972982BD21C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[1]+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[2]=1.5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8A5E8225-5DAC-426C-AA00-4972982BD2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11" name="Picture 4">
            <a:extLst>
              <a:ext uri="{FF2B5EF4-FFF2-40B4-BE49-F238E27FC236}">
                <a16:creationId xmlns:a16="http://schemas.microsoft.com/office/drawing/2014/main" id="{E32A4F3C-9F67-4045-9798-9BFCE8FC2B9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8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38315A5-37FF-4BC7-A2B0-D76F7F4B8F9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Remove Halfspaces Don’t </a:t>
                </a:r>
                <a:br>
                  <a:rPr lang="en-US" altLang="zh-CN" dirty="0"/>
                </a:br>
                <a:r>
                  <a:rPr lang="en-US" altLang="zh-CN" dirty="0"/>
                  <a:t>Intersect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38315A5-37FF-4BC7-A2B0-D76F7F4B8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859B3E-7A1B-4F9D-B8F4-B3DF41229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3351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b="1" dirty="0"/>
                  <a:t>Lemma 1: </a:t>
                </a:r>
                <a:r>
                  <a:rPr lang="en-US" altLang="zh-CN" sz="2400" dirty="0"/>
                  <a:t>Only consider products 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as candidate solutions.</a:t>
                </a:r>
              </a:p>
              <a:p>
                <a:r>
                  <a:rPr lang="en-US" altLang="zh-CN" sz="2400" b="1" dirty="0"/>
                  <a:t>Lemma 2: </a:t>
                </a:r>
                <a:r>
                  <a:rPr lang="en-US" altLang="zh-CN" sz="2400" dirty="0"/>
                  <a:t>Remove halfspaces don’t intersect with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859B3E-7A1B-4F9D-B8F4-B3DF41229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33510" cy="4351338"/>
              </a:xfrm>
              <a:blipFill>
                <a:blip r:embed="rId4"/>
                <a:stretch>
                  <a:fillRect l="-1416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形 25">
            <a:extLst>
              <a:ext uri="{FF2B5EF4-FFF2-40B4-BE49-F238E27FC236}">
                <a16:creationId xmlns:a16="http://schemas.microsoft.com/office/drawing/2014/main" id="{4391FE98-5F60-41A1-8831-0D1208C20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321" y="3574518"/>
            <a:ext cx="3341765" cy="3074099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E689041-D3AE-49A1-AB8F-8F4C74E7170A}"/>
              </a:ext>
            </a:extLst>
          </p:cNvPr>
          <p:cNvGrpSpPr/>
          <p:nvPr/>
        </p:nvGrpSpPr>
        <p:grpSpPr>
          <a:xfrm>
            <a:off x="4306464" y="4822909"/>
            <a:ext cx="3483392" cy="1041234"/>
            <a:chOff x="1752368" y="5123474"/>
            <a:chExt cx="3483392" cy="104123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027D23C-88E0-4A6B-98F8-1EA6B932A715}"/>
                </a:ext>
              </a:extLst>
            </p:cNvPr>
            <p:cNvGrpSpPr/>
            <p:nvPr/>
          </p:nvGrpSpPr>
          <p:grpSpPr>
            <a:xfrm>
              <a:off x="1752368" y="5123474"/>
              <a:ext cx="3483392" cy="338554"/>
              <a:chOff x="2182473" y="6042337"/>
              <a:chExt cx="3483392" cy="338554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C8556D03-D103-4716-BBF6-56703BDF5162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BF00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7E68CD3D-FF1D-46EF-9A07-285F5E7ED9D1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7E68CD3D-FF1D-46EF-9A07-285F5E7ED9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EC9CF78-6230-4C41-AC15-B0849FF954FB}"/>
                </a:ext>
              </a:extLst>
            </p:cNvPr>
            <p:cNvGrpSpPr/>
            <p:nvPr/>
          </p:nvGrpSpPr>
          <p:grpSpPr>
            <a:xfrm>
              <a:off x="1752368" y="5487601"/>
              <a:ext cx="3483392" cy="338554"/>
              <a:chOff x="2182473" y="6042337"/>
              <a:chExt cx="3483392" cy="338554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60D70415-C794-4000-A531-F749F9BC963F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929A1DBB-90C7-497F-8BDB-0112FD40BB95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929A1DBB-90C7-497F-8BDB-0112FD40BB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D2EAA05-A6EB-46CD-97AA-D36959955065}"/>
                </a:ext>
              </a:extLst>
            </p:cNvPr>
            <p:cNvGrpSpPr/>
            <p:nvPr/>
          </p:nvGrpSpPr>
          <p:grpSpPr>
            <a:xfrm>
              <a:off x="1752368" y="5826154"/>
              <a:ext cx="3483392" cy="338554"/>
              <a:chOff x="2182473" y="6042337"/>
              <a:chExt cx="3483392" cy="338554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A71BF7D1-9E64-4DDE-969E-100E0CC90D29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B815002B-CAED-4B35-A588-28F56F6D5155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B815002B-CAED-4B35-A588-28F56F6D5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25B8E8B-BFE5-40E9-8EBD-575CB873D9B6}"/>
              </a:ext>
            </a:extLst>
          </p:cNvPr>
          <p:cNvCxnSpPr/>
          <p:nvPr/>
        </p:nvCxnSpPr>
        <p:spPr>
          <a:xfrm>
            <a:off x="4306464" y="5999080"/>
            <a:ext cx="283254" cy="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C634A6-3392-4D58-9DD1-046752B9C1A3}"/>
                  </a:ext>
                </a:extLst>
              </p:cNvPr>
              <p:cNvSpPr txBox="1"/>
              <p:nvPr/>
            </p:nvSpPr>
            <p:spPr>
              <a:xfrm>
                <a:off x="4448091" y="5829803"/>
                <a:ext cx="33417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[1]+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[2]=1.5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0C634A6-3392-4D58-9DD1-046752B9C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091" y="5829803"/>
                <a:ext cx="3341765" cy="338554"/>
              </a:xfrm>
              <a:prstGeom prst="rect">
                <a:avLst/>
              </a:prstGeom>
              <a:blipFill>
                <a:blip r:embed="rId1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4">
            <a:extLst>
              <a:ext uri="{FF2B5EF4-FFF2-40B4-BE49-F238E27FC236}">
                <a16:creationId xmlns:a16="http://schemas.microsoft.com/office/drawing/2014/main" id="{BDB0F0A8-3170-4477-9315-141DA9062D4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57538E-43B0-4CA5-BE5D-3C78996D8330}"/>
              </a:ext>
            </a:extLst>
          </p:cNvPr>
          <p:cNvGrpSpPr/>
          <p:nvPr/>
        </p:nvGrpSpPr>
        <p:grpSpPr>
          <a:xfrm>
            <a:off x="6967762" y="1386041"/>
            <a:ext cx="3924300" cy="3600000"/>
            <a:chOff x="6856474" y="1441828"/>
            <a:chExt cx="3924300" cy="3609975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D81C96A-C561-4737-9150-9DAF0B9A4081}"/>
                </a:ext>
              </a:extLst>
            </p:cNvPr>
            <p:cNvGrpSpPr/>
            <p:nvPr/>
          </p:nvGrpSpPr>
          <p:grpSpPr>
            <a:xfrm>
              <a:off x="6856474" y="1441828"/>
              <a:ext cx="3924300" cy="3609975"/>
              <a:chOff x="6714574" y="1731756"/>
              <a:chExt cx="3924300" cy="3609975"/>
            </a:xfrm>
          </p:grpSpPr>
          <p:pic>
            <p:nvPicPr>
              <p:cNvPr id="44" name="图形 43">
                <a:extLst>
                  <a:ext uri="{FF2B5EF4-FFF2-40B4-BE49-F238E27FC236}">
                    <a16:creationId xmlns:a16="http://schemas.microsoft.com/office/drawing/2014/main" id="{2E07DF69-3885-4047-82F2-64CEEB2065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714574" y="1731756"/>
                <a:ext cx="3924300" cy="36099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5428D866-4E4D-44F7-B154-39A6598F7FA8}"/>
                      </a:ext>
                    </a:extLst>
                  </p:cNvPr>
                  <p:cNvSpPr txBox="1"/>
                  <p:nvPr/>
                </p:nvSpPr>
                <p:spPr>
                  <a:xfrm>
                    <a:off x="7892542" y="3429000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BA85B0F8-58C1-4364-B9FC-AF0A973185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92542" y="3429000"/>
                    <a:ext cx="783422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DE90FE14-D937-454A-AB6F-88BC1F49615C}"/>
                      </a:ext>
                    </a:extLst>
                  </p:cNvPr>
                  <p:cNvSpPr txBox="1"/>
                  <p:nvPr/>
                </p:nvSpPr>
                <p:spPr>
                  <a:xfrm>
                    <a:off x="9245462" y="2566940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428CE1C8-4943-483D-B1F9-0F6FCD0ECF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5462" y="2566940"/>
                    <a:ext cx="783422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4DE09A67-69C0-4DE2-87DD-BDC5CDC688BE}"/>
                      </a:ext>
                    </a:extLst>
                  </p:cNvPr>
                  <p:cNvSpPr txBox="1"/>
                  <p:nvPr/>
                </p:nvSpPr>
                <p:spPr>
                  <a:xfrm>
                    <a:off x="9677275" y="4129705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670F0C56-99A4-4F47-9C06-301607A3C5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7275" y="4129705"/>
                    <a:ext cx="783422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61C23180-BC65-4C2C-9920-2D368A926344}"/>
                      </a:ext>
                    </a:extLst>
                  </p:cNvPr>
                  <p:cNvSpPr txBox="1"/>
                  <p:nvPr/>
                </p:nvSpPr>
                <p:spPr>
                  <a:xfrm>
                    <a:off x="8321441" y="2193874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6CB20DCA-E0A5-40B7-B16D-ADD8F925CE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1441" y="2193874"/>
                    <a:ext cx="783422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927B744E-3275-47D5-8BBC-FF1988932196}"/>
                      </a:ext>
                    </a:extLst>
                  </p:cNvPr>
                  <p:cNvSpPr txBox="1"/>
                  <p:nvPr/>
                </p:nvSpPr>
                <p:spPr>
                  <a:xfrm>
                    <a:off x="7456914" y="2186599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AA325544-3A61-4654-A5A7-1514396E42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6914" y="2186599"/>
                    <a:ext cx="783422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0D7623DF-4E35-4E54-94ED-1CC9830112D9}"/>
                      </a:ext>
                    </a:extLst>
                  </p:cNvPr>
                  <p:cNvSpPr txBox="1"/>
                  <p:nvPr/>
                </p:nvSpPr>
                <p:spPr>
                  <a:xfrm>
                    <a:off x="8915381" y="2940006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8B0ADD90-3931-4DC2-8FE9-4DB14E745A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5381" y="2940006"/>
                    <a:ext cx="78342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5D1C49E7-3A63-40E7-9F76-B87F494F20D4}"/>
                      </a:ext>
                    </a:extLst>
                  </p:cNvPr>
                  <p:cNvSpPr txBox="1"/>
                  <p:nvPr/>
                </p:nvSpPr>
                <p:spPr>
                  <a:xfrm>
                    <a:off x="9557991" y="3260887"/>
                    <a:ext cx="7834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6FFE6A0B-4E77-4E65-939F-312A5FEA99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7991" y="3260887"/>
                    <a:ext cx="78342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8E9ACB7-555E-44D0-BA7A-B438EFF4AFB1}"/>
                </a:ext>
              </a:extLst>
            </p:cNvPr>
            <p:cNvCxnSpPr>
              <a:cxnSpLocks/>
            </p:cNvCxnSpPr>
            <p:nvPr/>
          </p:nvCxnSpPr>
          <p:spPr>
            <a:xfrm>
              <a:off x="9071305" y="1618827"/>
              <a:ext cx="142603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1F9FC8B-EACC-4E1A-8F6D-A8DF0F4F785E}"/>
                </a:ext>
              </a:extLst>
            </p:cNvPr>
            <p:cNvCxnSpPr/>
            <p:nvPr/>
          </p:nvCxnSpPr>
          <p:spPr>
            <a:xfrm>
              <a:off x="10433264" y="1618827"/>
              <a:ext cx="0" cy="135080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D50094E-8F5E-4C0D-88BD-4769D233C720}"/>
              </a:ext>
            </a:extLst>
          </p:cNvPr>
          <p:cNvGrpSpPr/>
          <p:nvPr/>
        </p:nvGrpSpPr>
        <p:grpSpPr>
          <a:xfrm>
            <a:off x="7377206" y="5142235"/>
            <a:ext cx="3483392" cy="1379787"/>
            <a:chOff x="7286752" y="5152122"/>
            <a:chExt cx="3483392" cy="1379787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95227D4-45AF-49DD-9662-37EBF2F74514}"/>
                </a:ext>
              </a:extLst>
            </p:cNvPr>
            <p:cNvGrpSpPr/>
            <p:nvPr/>
          </p:nvGrpSpPr>
          <p:grpSpPr>
            <a:xfrm>
              <a:off x="7286752" y="5152122"/>
              <a:ext cx="3483392" cy="338554"/>
              <a:chOff x="2182473" y="6042337"/>
              <a:chExt cx="3483392" cy="338554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D54DED61-733C-4D05-8CF2-EA7D0A08FF74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1F77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5A484003-6A25-4FCE-B4CD-DC9C01DB0A5E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0.781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[1]+0.219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[2]=0.756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5A484003-6A25-4FCE-B4CD-DC9C01DB0A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A28A25F-42E1-41AC-9410-3C3990209630}"/>
                </a:ext>
              </a:extLst>
            </p:cNvPr>
            <p:cNvGrpSpPr/>
            <p:nvPr/>
          </p:nvGrpSpPr>
          <p:grpSpPr>
            <a:xfrm>
              <a:off x="7286752" y="5516249"/>
              <a:ext cx="3483392" cy="338554"/>
              <a:chOff x="2182473" y="6042337"/>
              <a:chExt cx="3483392" cy="338554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11DEE1DA-4383-47D1-8B47-EFE5A0AE606D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FF7F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502B6B9E-2032-4682-91C9-EBD475B59BD0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0.469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[1]+0.531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[2]=0.591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502B6B9E-2032-4682-91C9-EBD475B59B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98C7112-355B-4939-B390-C236E108794E}"/>
                </a:ext>
              </a:extLst>
            </p:cNvPr>
            <p:cNvGrpSpPr/>
            <p:nvPr/>
          </p:nvGrpSpPr>
          <p:grpSpPr>
            <a:xfrm>
              <a:off x="7286752" y="5854802"/>
              <a:ext cx="3483392" cy="338554"/>
              <a:chOff x="2182473" y="6042337"/>
              <a:chExt cx="3483392" cy="338554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5FD6A42C-2DA8-4DBD-8FEF-6FC31FAFAEC8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6EB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C523588B-8044-48E1-9D76-8177892AA760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0.183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[1]+0.817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[2]=0.677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C523588B-8044-48E1-9D76-8177892AA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F11751BF-F090-4B58-A4E1-868FBB01C157}"/>
                </a:ext>
              </a:extLst>
            </p:cNvPr>
            <p:cNvGrpSpPr/>
            <p:nvPr/>
          </p:nvGrpSpPr>
          <p:grpSpPr>
            <a:xfrm>
              <a:off x="7286752" y="6193355"/>
              <a:ext cx="3483392" cy="338554"/>
              <a:chOff x="2182473" y="6042337"/>
              <a:chExt cx="3483392" cy="338554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A2ECB38F-59DB-4D14-91F4-38D2855A1CCE}"/>
                  </a:ext>
                </a:extLst>
              </p:cNvPr>
              <p:cNvCxnSpPr/>
              <p:nvPr/>
            </p:nvCxnSpPr>
            <p:spPr>
              <a:xfrm>
                <a:off x="2182473" y="6211614"/>
                <a:ext cx="283254" cy="0"/>
              </a:xfrm>
              <a:prstGeom prst="line">
                <a:avLst/>
              </a:prstGeom>
              <a:ln w="19050">
                <a:solidFill>
                  <a:srgbClr val="10101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B65AE95A-BF36-4EDA-A8B5-5C8DD962DA77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[1]+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[2]=1.5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8A5E8225-5DAC-426C-AA00-4972982BD2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4100" y="6042337"/>
                    <a:ext cx="3341765" cy="33855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3258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DDAFE91-806E-421A-B064-5DBC8C12C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558" y="1084666"/>
            <a:ext cx="8152466" cy="6001121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73BB52-D23A-49BB-82D2-1A669032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and Visualization</a:t>
            </a:r>
            <a:br>
              <a:rPr lang="en-US" altLang="zh-CN" dirty="0"/>
            </a:br>
            <a:r>
              <a:rPr lang="en-US" altLang="zh-CN" dirty="0"/>
              <a:t>of 2d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73B8456-E6DE-439C-9CCC-C1DC33D13EDA}"/>
                  </a:ext>
                </a:extLst>
              </p:cNvPr>
              <p:cNvSpPr txBox="1"/>
              <p:nvPr/>
            </p:nvSpPr>
            <p:spPr>
              <a:xfrm>
                <a:off x="8401600" y="1824021"/>
                <a:ext cx="3227044" cy="4452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: {eyepoints,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blue points,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red points},</a:t>
                </a:r>
              </a:p>
              <a:p>
                <a:pPr>
                  <a:lnSpc>
                    <a:spcPts val="2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: {blue points, 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red points}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red points: </a:t>
                </a:r>
                <a:r>
                  <a:rPr lang="en-US" altLang="zh-CN" dirty="0"/>
                  <a:t>at least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cover one user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green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covered by 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purple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uncovered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orange lines: </a:t>
                </a:r>
                <a:r>
                  <a:rPr lang="en-US" altLang="zh-CN" dirty="0"/>
                  <a:t>halfspaces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intersects with constrain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blue lines: </a:t>
                </a:r>
                <a:r>
                  <a:rPr lang="en-US" altLang="zh-CN" dirty="0"/>
                  <a:t>halfspaces don’t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  intersect with constrain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b="1" dirty="0"/>
                  <a:t>bold line</a:t>
                </a:r>
                <a:r>
                  <a:rPr lang="en-US" altLang="zh-CN" dirty="0"/>
                  <a:t>: constrain boundary</a:t>
                </a:r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   	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73B8456-E6DE-439C-9CCC-C1DC33D1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600" y="1824021"/>
                <a:ext cx="3227044" cy="4452501"/>
              </a:xfrm>
              <a:prstGeom prst="rect">
                <a:avLst/>
              </a:prstGeom>
              <a:blipFill>
                <a:blip r:embed="rId5"/>
                <a:stretch>
                  <a:fillRect l="-1509" t="-1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9C73752-9A44-4346-885B-F3D38B912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678" y="231792"/>
            <a:ext cx="3180100" cy="7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7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3517</TotalTime>
  <Words>1838</Words>
  <Application>Microsoft Office PowerPoint</Application>
  <PresentationFormat>宽屏</PresentationFormat>
  <Paragraphs>305</Paragraphs>
  <Slides>20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Arial</vt:lpstr>
      <vt:lpstr>Avenir Next LT Pro</vt:lpstr>
      <vt:lpstr>Cambria Math</vt:lpstr>
      <vt:lpstr>Office 主题​​</vt:lpstr>
      <vt:lpstr>Microsoft Excel 工作表</vt:lpstr>
      <vt:lpstr>Cover Ratio  Maximization</vt:lpstr>
      <vt:lpstr>Problem Definition</vt:lpstr>
      <vt:lpstr>Cover Specific Users</vt:lpstr>
      <vt:lpstr>Cover w_1</vt:lpstr>
      <vt:lpstr>Cover w_2</vt:lpstr>
      <vt:lpstr>Cover w_3</vt:lpstr>
      <vt:lpstr>Constraint C(p)≤B</vt:lpstr>
      <vt:lpstr>Remove Halfspaces Don’t  Intersect with C(p)=B</vt:lpstr>
      <vt:lpstr>Experiment and Visualization of 2d Example</vt:lpstr>
      <vt:lpstr>Experiment Setting</vt:lpstr>
      <vt:lpstr>Effect of Lemma 1</vt:lpstr>
      <vt:lpstr>Upper Bounds and Lower Bounds</vt:lpstr>
      <vt:lpstr>Get Users’  Upper and Lower Bounds</vt:lpstr>
      <vt:lpstr>Get Upper Bounds  and Lower Bounds</vt:lpstr>
      <vt:lpstr>Effect of Lemma 3</vt:lpstr>
      <vt:lpstr>Effect of Lemma 4</vt:lpstr>
      <vt:lpstr>Upper Bounds and Lower Bounds</vt:lpstr>
      <vt:lpstr>Effect of Lemma 5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Maximization</dc:title>
  <dc:creator>Li Keming</dc:creator>
  <cp:lastModifiedBy>Li Keming</cp:lastModifiedBy>
  <cp:revision>125</cp:revision>
  <cp:lastPrinted>2020-06-03T10:16:59Z</cp:lastPrinted>
  <dcterms:created xsi:type="dcterms:W3CDTF">2020-03-20T09:10:40Z</dcterms:created>
  <dcterms:modified xsi:type="dcterms:W3CDTF">2020-06-03T17:20:30Z</dcterms:modified>
</cp:coreProperties>
</file>